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72" r:id="rId5"/>
    <p:sldId id="259" r:id="rId6"/>
    <p:sldId id="277" r:id="rId7"/>
    <p:sldId id="260" r:id="rId8"/>
    <p:sldId id="261" r:id="rId9"/>
    <p:sldId id="262" r:id="rId10"/>
    <p:sldId id="263" r:id="rId11"/>
    <p:sldId id="264" r:id="rId12"/>
    <p:sldId id="265" r:id="rId13"/>
    <p:sldId id="278" r:id="rId14"/>
    <p:sldId id="266" r:id="rId15"/>
    <p:sldId id="268" r:id="rId16"/>
    <p:sldId id="270" r:id="rId17"/>
    <p:sldId id="269" r:id="rId18"/>
    <p:sldId id="271"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6" d="100"/>
          <a:sy n="86" d="100"/>
        </p:scale>
        <p:origin x="1122" y="84"/>
      </p:cViewPr>
      <p:guideLst>
        <p:guide orient="horz" pos="2160"/>
        <p:guide pos="2880"/>
      </p:guideLst>
    </p:cSldViewPr>
  </p:slideViewPr>
  <p:outlineViewPr>
    <p:cViewPr>
      <p:scale>
        <a:sx n="33" d="100"/>
        <a:sy n="33" d="100"/>
      </p:scale>
      <p:origin x="0" y="8436"/>
    </p:cViewPr>
  </p:outlineViewPr>
  <p:notesTextViewPr>
    <p:cViewPr>
      <p:scale>
        <a:sx n="100" d="100"/>
        <a:sy n="100" d="100"/>
      </p:scale>
      <p:origin x="0" y="0"/>
    </p:cViewPr>
  </p:notesTextViewPr>
  <p:sorterViewPr>
    <p:cViewPr>
      <p:scale>
        <a:sx n="180" d="100"/>
        <a:sy n="180" d="100"/>
      </p:scale>
      <p:origin x="0" y="5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EB4B8-C672-495C-9A12-833A7A6C5CA2}" type="datetimeFigureOut">
              <a:rPr lang="en-US" smtClean="0"/>
              <a:pPr/>
              <a:t>12/28/2019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27C68-DB52-480B-AE0E-0C8E12584A73}" type="slidenum">
              <a:rPr lang="en-US" smtClean="0"/>
              <a:pPr/>
              <a:t>‹#›</a:t>
            </a:fld>
            <a:endParaRPr lang="en-US"/>
          </a:p>
        </p:txBody>
      </p:sp>
    </p:spTree>
    <p:extLst>
      <p:ext uri="{BB962C8B-B14F-4D97-AF65-F5344CB8AC3E}">
        <p14:creationId xmlns:p14="http://schemas.microsoft.com/office/powerpoint/2010/main" val="587860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EA27C68-DB52-480B-AE0E-0C8E12584A73}"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368B2-C62D-450D-BE63-4CE571B8DC10}" type="datetime1">
              <a:rPr lang="en-US" smtClean="0"/>
              <a:pPr/>
              <a:t>12/28/2019</a:t>
            </a:fld>
            <a:endParaRPr lang="en-US"/>
          </a:p>
        </p:txBody>
      </p:sp>
      <p:sp>
        <p:nvSpPr>
          <p:cNvPr id="5" name="Footer Placeholder 4"/>
          <p:cNvSpPr>
            <a:spLocks noGrp="1"/>
          </p:cNvSpPr>
          <p:nvPr>
            <p:ph type="ftr" sz="quarter" idx="11"/>
          </p:nvPr>
        </p:nvSpPr>
        <p:spPr/>
        <p:txBody>
          <a:bodyPr/>
          <a:lstStyle/>
          <a:p>
            <a:r>
              <a:rPr lang="en-IN" smtClean="0"/>
              <a:t>SARADA KRISHNA HOMOEOPATHIC MEDICAL COLLEGE, DEPT OF REPERTORY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BB8EF-8CC2-4CF2-B671-B60ADE5D01A3}" type="datetime1">
              <a:rPr lang="en-US" smtClean="0"/>
              <a:pPr/>
              <a:t>12/28/2019</a:t>
            </a:fld>
            <a:endParaRPr lang="en-US"/>
          </a:p>
        </p:txBody>
      </p:sp>
      <p:sp>
        <p:nvSpPr>
          <p:cNvPr id="5" name="Footer Placeholder 4"/>
          <p:cNvSpPr>
            <a:spLocks noGrp="1"/>
          </p:cNvSpPr>
          <p:nvPr>
            <p:ph type="ftr" sz="quarter" idx="11"/>
          </p:nvPr>
        </p:nvSpPr>
        <p:spPr/>
        <p:txBody>
          <a:bodyPr/>
          <a:lstStyle/>
          <a:p>
            <a:r>
              <a:rPr lang="en-IN" smtClean="0"/>
              <a:t>SARADA KRISHNA HOMOEOPATHIC MEDICAL COLLEGE, DEPT OF REPERTORY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A9D23-4732-4636-972F-A77F96FA8756}" type="datetime1">
              <a:rPr lang="en-US" smtClean="0"/>
              <a:pPr/>
              <a:t>12/28/2019</a:t>
            </a:fld>
            <a:endParaRPr lang="en-US"/>
          </a:p>
        </p:txBody>
      </p:sp>
      <p:sp>
        <p:nvSpPr>
          <p:cNvPr id="5" name="Footer Placeholder 4"/>
          <p:cNvSpPr>
            <a:spLocks noGrp="1"/>
          </p:cNvSpPr>
          <p:nvPr>
            <p:ph type="ftr" sz="quarter" idx="11"/>
          </p:nvPr>
        </p:nvSpPr>
        <p:spPr/>
        <p:txBody>
          <a:bodyPr/>
          <a:lstStyle/>
          <a:p>
            <a:r>
              <a:rPr lang="en-IN" smtClean="0"/>
              <a:t>SARADA KRISHNA HOMOEOPATHIC MEDICAL COLLEGE, DEPT OF REPERTORY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D788E-17B6-4E67-8DF1-B4113D65FA45}" type="datetime1">
              <a:rPr lang="en-US" smtClean="0"/>
              <a:pPr/>
              <a:t>12/28/2019</a:t>
            </a:fld>
            <a:endParaRPr lang="en-US"/>
          </a:p>
        </p:txBody>
      </p:sp>
      <p:sp>
        <p:nvSpPr>
          <p:cNvPr id="5" name="Footer Placeholder 4"/>
          <p:cNvSpPr>
            <a:spLocks noGrp="1"/>
          </p:cNvSpPr>
          <p:nvPr>
            <p:ph type="ftr" sz="quarter" idx="11"/>
          </p:nvPr>
        </p:nvSpPr>
        <p:spPr/>
        <p:txBody>
          <a:bodyPr/>
          <a:lstStyle/>
          <a:p>
            <a:r>
              <a:rPr lang="en-IN" smtClean="0"/>
              <a:t>SARADA KRISHNA HOMOEOPATHIC MEDICAL COLLEGE, DEPT OF REPERTORY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23175-44F4-4D75-A789-E395314F897F}" type="datetime1">
              <a:rPr lang="en-US" smtClean="0"/>
              <a:pPr/>
              <a:t>12/28/2019</a:t>
            </a:fld>
            <a:endParaRPr lang="en-US"/>
          </a:p>
        </p:txBody>
      </p:sp>
      <p:sp>
        <p:nvSpPr>
          <p:cNvPr id="5" name="Footer Placeholder 4"/>
          <p:cNvSpPr>
            <a:spLocks noGrp="1"/>
          </p:cNvSpPr>
          <p:nvPr>
            <p:ph type="ftr" sz="quarter" idx="11"/>
          </p:nvPr>
        </p:nvSpPr>
        <p:spPr/>
        <p:txBody>
          <a:bodyPr/>
          <a:lstStyle/>
          <a:p>
            <a:r>
              <a:rPr lang="en-IN" smtClean="0"/>
              <a:t>SARADA KRISHNA HOMOEOPATHIC MEDICAL COLLEGE, DEPT OF REPERTORY</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C2469C-FCB7-428A-B352-A7A1EF7854A5}" type="datetime1">
              <a:rPr lang="en-US" smtClean="0"/>
              <a:pPr/>
              <a:t>12/28/2019</a:t>
            </a:fld>
            <a:endParaRPr lang="en-US"/>
          </a:p>
        </p:txBody>
      </p:sp>
      <p:sp>
        <p:nvSpPr>
          <p:cNvPr id="6" name="Footer Placeholder 5"/>
          <p:cNvSpPr>
            <a:spLocks noGrp="1"/>
          </p:cNvSpPr>
          <p:nvPr>
            <p:ph type="ftr" sz="quarter" idx="11"/>
          </p:nvPr>
        </p:nvSpPr>
        <p:spPr/>
        <p:txBody>
          <a:bodyPr/>
          <a:lstStyle/>
          <a:p>
            <a:r>
              <a:rPr lang="en-IN" smtClean="0"/>
              <a:t>SARADA KRISHNA HOMOEOPATHIC MEDICAL COLLEGE, DEPT OF REPERTORY</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114FED-4CFA-4F3A-92D5-4C3E40C1E41B}" type="datetime1">
              <a:rPr lang="en-US" smtClean="0"/>
              <a:pPr/>
              <a:t>12/28/2019</a:t>
            </a:fld>
            <a:endParaRPr lang="en-US"/>
          </a:p>
        </p:txBody>
      </p:sp>
      <p:sp>
        <p:nvSpPr>
          <p:cNvPr id="8" name="Footer Placeholder 7"/>
          <p:cNvSpPr>
            <a:spLocks noGrp="1"/>
          </p:cNvSpPr>
          <p:nvPr>
            <p:ph type="ftr" sz="quarter" idx="11"/>
          </p:nvPr>
        </p:nvSpPr>
        <p:spPr/>
        <p:txBody>
          <a:bodyPr/>
          <a:lstStyle/>
          <a:p>
            <a:r>
              <a:rPr lang="en-IN" smtClean="0"/>
              <a:t>SARADA KRISHNA HOMOEOPATHIC MEDICAL COLLEGE, DEPT OF REPERTORY</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A86DB4-176A-4A75-AC83-74C84B17BA6F}" type="datetime1">
              <a:rPr lang="en-US" smtClean="0"/>
              <a:pPr/>
              <a:t>12/28/2019</a:t>
            </a:fld>
            <a:endParaRPr lang="en-US"/>
          </a:p>
        </p:txBody>
      </p:sp>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A7890-A074-451B-ABAB-D951AB1C6187}" type="datetime1">
              <a:rPr lang="en-US" smtClean="0"/>
              <a:pPr/>
              <a:t>12/28/2019</a:t>
            </a:fld>
            <a:endParaRPr lang="en-US"/>
          </a:p>
        </p:txBody>
      </p:sp>
      <p:sp>
        <p:nvSpPr>
          <p:cNvPr id="3" name="Footer Placeholder 2"/>
          <p:cNvSpPr>
            <a:spLocks noGrp="1"/>
          </p:cNvSpPr>
          <p:nvPr>
            <p:ph type="ftr" sz="quarter" idx="11"/>
          </p:nvPr>
        </p:nvSpPr>
        <p:spPr/>
        <p:txBody>
          <a:bodyPr/>
          <a:lstStyle/>
          <a:p>
            <a:r>
              <a:rPr lang="en-IN" smtClean="0"/>
              <a:t>SARADA KRISHNA HOMOEOPATHIC MEDICAL COLLEGE, DEPT OF REPERTORY</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49821-C14A-4CAA-A767-78CF67C53A70}" type="datetime1">
              <a:rPr lang="en-US" smtClean="0"/>
              <a:pPr/>
              <a:t>12/28/2019</a:t>
            </a:fld>
            <a:endParaRPr lang="en-US"/>
          </a:p>
        </p:txBody>
      </p:sp>
      <p:sp>
        <p:nvSpPr>
          <p:cNvPr id="6" name="Footer Placeholder 5"/>
          <p:cNvSpPr>
            <a:spLocks noGrp="1"/>
          </p:cNvSpPr>
          <p:nvPr>
            <p:ph type="ftr" sz="quarter" idx="11"/>
          </p:nvPr>
        </p:nvSpPr>
        <p:spPr/>
        <p:txBody>
          <a:bodyPr/>
          <a:lstStyle/>
          <a:p>
            <a:r>
              <a:rPr lang="en-IN" smtClean="0"/>
              <a:t>SARADA KRISHNA HOMOEOPATHIC MEDICAL COLLEGE, DEPT OF REPERTORY</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F35AB-980F-475D-9A0B-AB31D913BAE7}" type="datetime1">
              <a:rPr lang="en-US" smtClean="0"/>
              <a:pPr/>
              <a:t>12/28/2019</a:t>
            </a:fld>
            <a:endParaRPr lang="en-US"/>
          </a:p>
        </p:txBody>
      </p:sp>
      <p:sp>
        <p:nvSpPr>
          <p:cNvPr id="6" name="Footer Placeholder 5"/>
          <p:cNvSpPr>
            <a:spLocks noGrp="1"/>
          </p:cNvSpPr>
          <p:nvPr>
            <p:ph type="ftr" sz="quarter" idx="11"/>
          </p:nvPr>
        </p:nvSpPr>
        <p:spPr/>
        <p:txBody>
          <a:bodyPr/>
          <a:lstStyle/>
          <a:p>
            <a:r>
              <a:rPr lang="en-IN" smtClean="0"/>
              <a:t>SARADA KRISHNA HOMOEOPATHIC MEDICAL COLLEGE, DEPT OF REPERTORY</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9000"/>
            <a:lum/>
          </a:blip>
          <a:srcRect/>
          <a:stretch>
            <a:fillRect l="-19000" r="-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20A7F-AE64-48BF-BC97-9981AB4D2773}" type="datetime1">
              <a:rPr lang="en-US" smtClean="0"/>
              <a:pPr/>
              <a:t>12/28/2019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SARADA KRISHNA HOMOEOPATHIC MEDICAL COLLEGE, DEPT OF REPERTORY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620688"/>
            <a:ext cx="7772400" cy="1470025"/>
          </a:xfrm>
        </p:spPr>
        <p:txBody>
          <a:bodyPr>
            <a:noAutofit/>
          </a:bodyPr>
          <a:lstStyle/>
          <a:p>
            <a:r>
              <a:rPr lang="en-US" sz="4800" b="1" i="1" u="sng" dirty="0" smtClean="0">
                <a:latin typeface="Times New Roman" pitchFamily="18" charset="0"/>
                <a:cs typeface="Times New Roman" pitchFamily="18" charset="0"/>
              </a:rPr>
              <a:t>HISTORY &amp; EVOLUTION </a:t>
            </a:r>
            <a:br>
              <a:rPr lang="en-US" sz="4800" b="1" i="1" u="sng" dirty="0" smtClean="0">
                <a:latin typeface="Times New Roman" pitchFamily="18" charset="0"/>
                <a:cs typeface="Times New Roman" pitchFamily="18" charset="0"/>
              </a:rPr>
            </a:br>
            <a:r>
              <a:rPr lang="en-US" sz="4800" b="1" i="1" u="sng" dirty="0" smtClean="0">
                <a:latin typeface="Times New Roman" pitchFamily="18" charset="0"/>
                <a:cs typeface="Times New Roman" pitchFamily="18" charset="0"/>
              </a:rPr>
              <a:t>OF </a:t>
            </a:r>
            <a:br>
              <a:rPr lang="en-US" sz="4800" b="1" i="1" u="sng" dirty="0" smtClean="0">
                <a:latin typeface="Times New Roman" pitchFamily="18" charset="0"/>
                <a:cs typeface="Times New Roman" pitchFamily="18" charset="0"/>
              </a:rPr>
            </a:br>
            <a:r>
              <a:rPr lang="en-US" sz="4800" b="1" i="1" u="sng" dirty="0" smtClean="0">
                <a:latin typeface="Times New Roman" pitchFamily="18" charset="0"/>
                <a:cs typeface="Times New Roman" pitchFamily="18" charset="0"/>
              </a:rPr>
              <a:t>REPERTORY</a:t>
            </a:r>
            <a:endParaRPr lang="en-US" sz="4800" b="1" i="1" u="sng"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dirty="0" smtClean="0"/>
              <a:t>SARADA KRISHNA HOMOEOPATHIC MEDICAL COLLEGE, DEPT OF REPERTORY</a:t>
            </a:r>
            <a:endParaRPr lang="en-US" dirty="0"/>
          </a:p>
        </p:txBody>
      </p:sp>
      <p:sp>
        <p:nvSpPr>
          <p:cNvPr id="5" name="TextBox 4"/>
          <p:cNvSpPr txBox="1"/>
          <p:nvPr/>
        </p:nvSpPr>
        <p:spPr>
          <a:xfrm>
            <a:off x="4110245" y="3023202"/>
            <a:ext cx="4891083" cy="1200329"/>
          </a:xfrm>
          <a:prstGeom prst="rect">
            <a:avLst/>
          </a:prstGeom>
          <a:noFill/>
        </p:spPr>
        <p:txBody>
          <a:bodyPr wrap="none" rtlCol="0">
            <a:spAutoFit/>
          </a:bodyPr>
          <a:lstStyle/>
          <a:p>
            <a:r>
              <a:rPr lang="en-US" b="1" dirty="0" err="1" smtClean="0">
                <a:latin typeface="Times New Roman" panose="02020603050405020304" pitchFamily="18" charset="0"/>
                <a:cs typeface="Times New Roman" panose="02020603050405020304" pitchFamily="18" charset="0"/>
              </a:rPr>
              <a:t>Dr.V.SATHISH</a:t>
            </a:r>
            <a:r>
              <a:rPr lang="en-US" b="1" dirty="0" smtClean="0">
                <a:latin typeface="Times New Roman" panose="02020603050405020304" pitchFamily="18" charset="0"/>
                <a:cs typeface="Times New Roman" panose="02020603050405020304" pitchFamily="18" charset="0"/>
              </a:rPr>
              <a:t> KUMAR, M.D (</a:t>
            </a:r>
            <a:r>
              <a:rPr lang="en-US" b="1" dirty="0" err="1" smtClean="0">
                <a:latin typeface="Times New Roman" panose="02020603050405020304" pitchFamily="18" charset="0"/>
                <a:cs typeface="Times New Roman" panose="02020603050405020304" pitchFamily="18" charset="0"/>
              </a:rPr>
              <a:t>Hom</a:t>
            </a:r>
            <a:r>
              <a:rPr lang="en-US" b="1" dirty="0" smtClean="0">
                <a:latin typeface="Times New Roman" panose="02020603050405020304" pitchFamily="18" charset="0"/>
                <a:cs typeface="Times New Roman" panose="02020603050405020304" pitchFamily="18" charset="0"/>
              </a:rPr>
              <a:t>)</a:t>
            </a:r>
          </a:p>
          <a:p>
            <a:r>
              <a:rPr lang="en-US" b="1" dirty="0" smtClean="0">
                <a:latin typeface="Times New Roman" panose="02020603050405020304" pitchFamily="18" charset="0"/>
                <a:cs typeface="Times New Roman" panose="02020603050405020304" pitchFamily="18" charset="0"/>
              </a:rPr>
              <a:t>HOD and Professor, Department of Repertory</a:t>
            </a:r>
          </a:p>
          <a:p>
            <a:r>
              <a:rPr lang="en-US" b="1" dirty="0" err="1" smtClean="0">
                <a:latin typeface="Times New Roman" panose="02020603050405020304" pitchFamily="18" charset="0"/>
                <a:cs typeface="Times New Roman" panose="02020603050405020304" pitchFamily="18" charset="0"/>
              </a:rPr>
              <a:t>Sarada</a:t>
            </a:r>
            <a:r>
              <a:rPr lang="en-US" b="1" dirty="0" smtClean="0">
                <a:latin typeface="Times New Roman" panose="02020603050405020304" pitchFamily="18" charset="0"/>
                <a:cs typeface="Times New Roman" panose="02020603050405020304" pitchFamily="18" charset="0"/>
              </a:rPr>
              <a:t> Krishna Homoeopathic Medical College</a:t>
            </a:r>
          </a:p>
          <a:p>
            <a:r>
              <a:rPr lang="en-US" b="1" dirty="0" err="1" smtClean="0">
                <a:latin typeface="Times New Roman" panose="02020603050405020304" pitchFamily="18" charset="0"/>
                <a:cs typeface="Times New Roman" panose="02020603050405020304" pitchFamily="18" charset="0"/>
              </a:rPr>
              <a:t>Kulasekharam</a:t>
            </a:r>
            <a:endParaRPr lang="en-IN"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0"/>
            <a:ext cx="9067800" cy="6858000"/>
          </a:xfrm>
        </p:spPr>
        <p:txBody>
          <a:bodyPr>
            <a:normAutofit fontScale="92500" lnSpcReduction="10000"/>
          </a:bodyPr>
          <a:lstStyle/>
          <a:p>
            <a:pPr>
              <a:lnSpc>
                <a:spcPct val="90000"/>
              </a:lnSpc>
              <a:buFontTx/>
              <a:buNone/>
            </a:pPr>
            <a:r>
              <a:rPr lang="en-US" sz="3600" dirty="0" smtClean="0">
                <a:solidFill>
                  <a:srgbClr val="000000"/>
                </a:solidFill>
                <a:latin typeface="Times New Roman" pitchFamily="18" charset="0"/>
                <a:cs typeface="Times New Roman" pitchFamily="18" charset="0"/>
              </a:rPr>
              <a:t>	</a:t>
            </a:r>
            <a:r>
              <a:rPr lang="en-US" sz="3600" b="1" u="sng" dirty="0" smtClean="0">
                <a:solidFill>
                  <a:srgbClr val="660033"/>
                </a:solidFill>
                <a:latin typeface="Times New Roman" pitchFamily="18" charset="0"/>
                <a:cs typeface="Times New Roman" pitchFamily="18" charset="0"/>
              </a:rPr>
              <a:t>Hahnemann words(</a:t>
            </a:r>
            <a:r>
              <a:rPr lang="en-US" sz="3600" b="1" u="sng" dirty="0" err="1" smtClean="0">
                <a:solidFill>
                  <a:srgbClr val="660033"/>
                </a:solidFill>
                <a:latin typeface="Times New Roman" pitchFamily="18" charset="0"/>
                <a:cs typeface="Times New Roman" pitchFamily="18" charset="0"/>
              </a:rPr>
              <a:t>contd</a:t>
            </a:r>
            <a:r>
              <a:rPr lang="en-US" sz="3600" b="1" u="sng" dirty="0" smtClean="0">
                <a:solidFill>
                  <a:srgbClr val="660033"/>
                </a:solidFill>
                <a:latin typeface="Times New Roman" pitchFamily="18" charset="0"/>
                <a:cs typeface="Times New Roman" pitchFamily="18" charset="0"/>
              </a:rPr>
              <a:t>…)</a:t>
            </a:r>
          </a:p>
          <a:p>
            <a:pPr>
              <a:lnSpc>
                <a:spcPct val="90000"/>
              </a:lnSpc>
              <a:buFontTx/>
              <a:buNone/>
            </a:pPr>
            <a:endParaRPr lang="en-US" sz="3600" dirty="0" smtClean="0">
              <a:solidFill>
                <a:srgbClr val="000000"/>
              </a:solidFill>
              <a:latin typeface="Times New Roman" pitchFamily="18" charset="0"/>
              <a:cs typeface="Times New Roman" pitchFamily="18" charset="0"/>
            </a:endParaRPr>
          </a:p>
          <a:p>
            <a:pPr>
              <a:lnSpc>
                <a:spcPct val="90000"/>
              </a:lnSpc>
              <a:buFontTx/>
              <a:buNone/>
            </a:pPr>
            <a:r>
              <a:rPr lang="en-US" sz="2600" b="1" dirty="0" smtClean="0">
                <a:solidFill>
                  <a:srgbClr val="000000"/>
                </a:solidFill>
                <a:latin typeface="Times New Roman" pitchFamily="18" charset="0"/>
                <a:cs typeface="Times New Roman" pitchFamily="18" charset="0"/>
              </a:rPr>
              <a:t>Nov </a:t>
            </a:r>
            <a:r>
              <a:rPr lang="en-US" sz="2600" b="1" dirty="0" err="1" smtClean="0">
                <a:solidFill>
                  <a:srgbClr val="000000"/>
                </a:solidFill>
                <a:latin typeface="Times New Roman" pitchFamily="18" charset="0"/>
                <a:cs typeface="Times New Roman" pitchFamily="18" charset="0"/>
              </a:rPr>
              <a:t>25</a:t>
            </a:r>
            <a:r>
              <a:rPr lang="en-US" sz="2600" b="1" baseline="30000" dirty="0" err="1" smtClean="0">
                <a:solidFill>
                  <a:srgbClr val="000000"/>
                </a:solidFill>
                <a:latin typeface="Times New Roman" pitchFamily="18" charset="0"/>
                <a:cs typeface="Times New Roman" pitchFamily="18" charset="0"/>
              </a:rPr>
              <a:t>th</a:t>
            </a:r>
            <a:r>
              <a:rPr lang="en-US" sz="2600" b="1" dirty="0" err="1" smtClean="0">
                <a:solidFill>
                  <a:srgbClr val="000000"/>
                </a:solidFill>
                <a:latin typeface="Times New Roman" pitchFamily="18" charset="0"/>
                <a:cs typeface="Times New Roman" pitchFamily="18" charset="0"/>
              </a:rPr>
              <a:t>,1833</a:t>
            </a:r>
            <a:r>
              <a:rPr lang="en-US" sz="2600" b="1" dirty="0" smtClean="0">
                <a:solidFill>
                  <a:srgbClr val="000000"/>
                </a:solidFill>
                <a:latin typeface="Times New Roman" pitchFamily="18" charset="0"/>
                <a:cs typeface="Times New Roman" pitchFamily="18" charset="0"/>
              </a:rPr>
              <a:t> :</a:t>
            </a:r>
          </a:p>
          <a:p>
            <a:pPr>
              <a:lnSpc>
                <a:spcPct val="90000"/>
              </a:lnSpc>
              <a:buFontTx/>
              <a:buNone/>
            </a:pPr>
            <a:r>
              <a:rPr lang="en-US" sz="3600" b="1" dirty="0" smtClean="0">
                <a:solidFill>
                  <a:srgbClr val="0000FF"/>
                </a:solidFill>
                <a:latin typeface="Times New Roman" pitchFamily="18" charset="0"/>
                <a:cs typeface="Times New Roman" pitchFamily="18" charset="0"/>
              </a:rPr>
              <a:t>	</a:t>
            </a:r>
          </a:p>
          <a:p>
            <a:pPr>
              <a:lnSpc>
                <a:spcPct val="90000"/>
              </a:lnSpc>
              <a:buFontTx/>
              <a:buNone/>
            </a:pPr>
            <a:r>
              <a:rPr lang="en-US" sz="3600" b="1" dirty="0" smtClean="0">
                <a:solidFill>
                  <a:srgbClr val="0000FF"/>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A dictionary of symptoms </a:t>
            </a:r>
          </a:p>
          <a:p>
            <a:pPr>
              <a:lnSpc>
                <a:spcPct val="90000"/>
              </a:lnSpc>
              <a:buFontTx/>
              <a:buNone/>
            </a:pPr>
            <a:r>
              <a:rPr lang="en-US" b="1" dirty="0" smtClean="0">
                <a:solidFill>
                  <a:srgbClr val="FF0000"/>
                </a:solidFill>
                <a:latin typeface="Times New Roman" pitchFamily="18" charset="0"/>
                <a:cs typeface="Times New Roman" pitchFamily="18" charset="0"/>
              </a:rPr>
              <a:t>	would occupy an efficient </a:t>
            </a:r>
          </a:p>
          <a:p>
            <a:pPr>
              <a:lnSpc>
                <a:spcPct val="90000"/>
              </a:lnSpc>
              <a:buFontTx/>
              <a:buNone/>
            </a:pPr>
            <a:r>
              <a:rPr lang="en-US" b="1" dirty="0" smtClean="0">
                <a:solidFill>
                  <a:srgbClr val="FF0000"/>
                </a:solidFill>
                <a:latin typeface="Times New Roman" pitchFamily="18" charset="0"/>
                <a:cs typeface="Times New Roman" pitchFamily="18" charset="0"/>
              </a:rPr>
              <a:t>	and very industrious assistant  </a:t>
            </a:r>
          </a:p>
          <a:p>
            <a:pPr>
              <a:lnSpc>
                <a:spcPct val="90000"/>
              </a:lnSpc>
              <a:buFontTx/>
              <a:buNone/>
            </a:pPr>
            <a:r>
              <a:rPr lang="en-US" b="1" dirty="0" smtClean="0">
                <a:solidFill>
                  <a:srgbClr val="FF0000"/>
                </a:solidFill>
                <a:latin typeface="Times New Roman" pitchFamily="18" charset="0"/>
                <a:cs typeface="Times New Roman" pitchFamily="18" charset="0"/>
              </a:rPr>
              <a:t>	secretary, uninterruptedly </a:t>
            </a:r>
          </a:p>
          <a:p>
            <a:pPr>
              <a:lnSpc>
                <a:spcPct val="90000"/>
              </a:lnSpc>
              <a:buFontTx/>
              <a:buNone/>
            </a:pPr>
            <a:r>
              <a:rPr lang="en-US" b="1" dirty="0" smtClean="0">
                <a:solidFill>
                  <a:srgbClr val="FF0000"/>
                </a:solidFill>
                <a:latin typeface="Times New Roman" pitchFamily="18" charset="0"/>
                <a:cs typeface="Times New Roman" pitchFamily="18" charset="0"/>
              </a:rPr>
              <a:t>	for a whole year.</a:t>
            </a:r>
          </a:p>
          <a:p>
            <a:pPr>
              <a:lnSpc>
                <a:spcPct val="90000"/>
              </a:lnSpc>
              <a:buFontTx/>
              <a:buNone/>
            </a:pPr>
            <a:endParaRPr lang="en-US" sz="3600" b="1" dirty="0" smtClean="0">
              <a:solidFill>
                <a:srgbClr val="0000FF"/>
              </a:solidFill>
              <a:latin typeface="Times New Roman" pitchFamily="18" charset="0"/>
              <a:cs typeface="Times New Roman" pitchFamily="18" charset="0"/>
            </a:endParaRPr>
          </a:p>
          <a:p>
            <a:pPr lvl="1">
              <a:lnSpc>
                <a:spcPct val="90000"/>
              </a:lnSpc>
              <a:buFontTx/>
              <a:buNone/>
            </a:pPr>
            <a:r>
              <a:rPr lang="en-US" sz="2200" b="1" dirty="0" smtClean="0">
                <a:solidFill>
                  <a:srgbClr val="000000"/>
                </a:solidFill>
                <a:latin typeface="Times New Roman" pitchFamily="18" charset="0"/>
                <a:cs typeface="Times New Roman" pitchFamily="18" charset="0"/>
              </a:rPr>
              <a:t>Life History Of Hahnemann, </a:t>
            </a:r>
          </a:p>
          <a:p>
            <a:pPr lvl="1">
              <a:lnSpc>
                <a:spcPct val="90000"/>
              </a:lnSpc>
              <a:buFontTx/>
              <a:buNone/>
            </a:pPr>
            <a:r>
              <a:rPr lang="en-US" sz="2200" b="1" dirty="0" smtClean="0">
                <a:solidFill>
                  <a:srgbClr val="000000"/>
                </a:solidFill>
                <a:latin typeface="Times New Roman" pitchFamily="18" charset="0"/>
                <a:cs typeface="Times New Roman" pitchFamily="18" charset="0"/>
              </a:rPr>
              <a:t>Richard </a:t>
            </a:r>
            <a:r>
              <a:rPr lang="en-US" sz="2200" b="1" dirty="0" err="1" smtClean="0">
                <a:solidFill>
                  <a:srgbClr val="000000"/>
                </a:solidFill>
                <a:latin typeface="Times New Roman" pitchFamily="18" charset="0"/>
                <a:cs typeface="Times New Roman" pitchFamily="18" charset="0"/>
              </a:rPr>
              <a:t>Haehl</a:t>
            </a:r>
            <a:r>
              <a:rPr lang="en-US" sz="2200" b="1" dirty="0" smtClean="0">
                <a:solidFill>
                  <a:srgbClr val="000000"/>
                </a:solidFill>
                <a:latin typeface="Times New Roman" pitchFamily="18" charset="0"/>
                <a:cs typeface="Times New Roman" pitchFamily="18" charset="0"/>
              </a:rPr>
              <a:t>,  M.D. ,  </a:t>
            </a:r>
          </a:p>
          <a:p>
            <a:pPr lvl="1">
              <a:lnSpc>
                <a:spcPct val="90000"/>
              </a:lnSpc>
              <a:buFontTx/>
              <a:buNone/>
            </a:pPr>
            <a:r>
              <a:rPr lang="en-US" sz="2200" b="1" dirty="0" smtClean="0">
                <a:solidFill>
                  <a:srgbClr val="000000"/>
                </a:solidFill>
                <a:latin typeface="Times New Roman" pitchFamily="18" charset="0"/>
                <a:cs typeface="Times New Roman" pitchFamily="18" charset="0"/>
              </a:rPr>
              <a:t>Vol.-II,  pg. no - 264,  supplement - 124.</a:t>
            </a:r>
          </a:p>
          <a:p>
            <a:pPr>
              <a:lnSpc>
                <a:spcPct val="90000"/>
              </a:lnSpc>
            </a:pPr>
            <a:endParaRPr lang="en-US" sz="3600" b="1" dirty="0" smtClean="0">
              <a:solidFill>
                <a:srgbClr val="000000"/>
              </a:solidFill>
              <a:latin typeface="Times New Roman" pitchFamily="18" charset="0"/>
              <a:cs typeface="Times New Roman" pitchFamily="18" charset="0"/>
            </a:endParaRPr>
          </a:p>
          <a:p>
            <a:pPr>
              <a:lnSpc>
                <a:spcPct val="90000"/>
              </a:lnSpc>
              <a:buFontTx/>
              <a:buNone/>
            </a:pPr>
            <a:r>
              <a:rPr lang="en-US" sz="3600" dirty="0" smtClean="0">
                <a:solidFill>
                  <a:srgbClr val="000000"/>
                </a:solidFill>
                <a:latin typeface="Times New Roman" pitchFamily="18" charset="0"/>
                <a:cs typeface="Times New Roman" pitchFamily="18" charset="0"/>
              </a:rPr>
              <a:t>		</a:t>
            </a:r>
          </a:p>
        </p:txBody>
      </p:sp>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pic>
        <p:nvPicPr>
          <p:cNvPr id="3074" name="Picture 2" descr="C:\Users\Fretty\Downloads\download.jpg"/>
          <p:cNvPicPr>
            <a:picLocks noChangeAspect="1" noChangeArrowheads="1"/>
          </p:cNvPicPr>
          <p:nvPr/>
        </p:nvPicPr>
        <p:blipFill>
          <a:blip r:embed="rId3"/>
          <a:srcRect/>
          <a:stretch>
            <a:fillRect/>
          </a:stretch>
        </p:blipFill>
        <p:spPr bwMode="auto">
          <a:xfrm>
            <a:off x="6215074" y="1500174"/>
            <a:ext cx="2357454" cy="3654054"/>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slide(fromBottom)">
                                      <p:cBhvr>
                                        <p:cTn id="7" dur="500"/>
                                        <p:tgtEl>
                                          <p:spTgt spid="9933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9330">
                                            <p:txEl>
                                              <p:pRg st="2" end="2"/>
                                            </p:txEl>
                                          </p:spTgt>
                                        </p:tgtEl>
                                        <p:attrNameLst>
                                          <p:attrName>style.visibility</p:attrName>
                                        </p:attrNameLst>
                                      </p:cBhvr>
                                      <p:to>
                                        <p:strVal val="visible"/>
                                      </p:to>
                                    </p:set>
                                    <p:animEffect transition="in" filter="slide(fromBottom)">
                                      <p:cBhvr>
                                        <p:cTn id="12" dur="500"/>
                                        <p:tgtEl>
                                          <p:spTgt spid="99330">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9330">
                                            <p:txEl>
                                              <p:pRg st="3" end="3"/>
                                            </p:txEl>
                                          </p:spTgt>
                                        </p:tgtEl>
                                        <p:attrNameLst>
                                          <p:attrName>style.visibility</p:attrName>
                                        </p:attrNameLst>
                                      </p:cBhvr>
                                      <p:to>
                                        <p:strVal val="visible"/>
                                      </p:to>
                                    </p:set>
                                    <p:animEffect transition="in" filter="slide(fromBottom)">
                                      <p:cBhvr>
                                        <p:cTn id="17" dur="500"/>
                                        <p:tgtEl>
                                          <p:spTgt spid="99330">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9330">
                                            <p:txEl>
                                              <p:pRg st="4" end="4"/>
                                            </p:txEl>
                                          </p:spTgt>
                                        </p:tgtEl>
                                        <p:attrNameLst>
                                          <p:attrName>style.visibility</p:attrName>
                                        </p:attrNameLst>
                                      </p:cBhvr>
                                      <p:to>
                                        <p:strVal val="visible"/>
                                      </p:to>
                                    </p:set>
                                    <p:animEffect transition="in" filter="slide(fromBottom)">
                                      <p:cBhvr>
                                        <p:cTn id="22" dur="500"/>
                                        <p:tgtEl>
                                          <p:spTgt spid="99330">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9330">
                                            <p:txEl>
                                              <p:pRg st="5" end="5"/>
                                            </p:txEl>
                                          </p:spTgt>
                                        </p:tgtEl>
                                        <p:attrNameLst>
                                          <p:attrName>style.visibility</p:attrName>
                                        </p:attrNameLst>
                                      </p:cBhvr>
                                      <p:to>
                                        <p:strVal val="visible"/>
                                      </p:to>
                                    </p:set>
                                    <p:animEffect transition="in" filter="slide(fromBottom)">
                                      <p:cBhvr>
                                        <p:cTn id="27" dur="500"/>
                                        <p:tgtEl>
                                          <p:spTgt spid="99330">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9330">
                                            <p:txEl>
                                              <p:pRg st="6" end="6"/>
                                            </p:txEl>
                                          </p:spTgt>
                                        </p:tgtEl>
                                        <p:attrNameLst>
                                          <p:attrName>style.visibility</p:attrName>
                                        </p:attrNameLst>
                                      </p:cBhvr>
                                      <p:to>
                                        <p:strVal val="visible"/>
                                      </p:to>
                                    </p:set>
                                    <p:animEffect transition="in" filter="slide(fromBottom)">
                                      <p:cBhvr>
                                        <p:cTn id="32" dur="500"/>
                                        <p:tgtEl>
                                          <p:spTgt spid="99330">
                                            <p:txEl>
                                              <p:pRg st="6" end="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9330">
                                            <p:txEl>
                                              <p:pRg st="7" end="7"/>
                                            </p:txEl>
                                          </p:spTgt>
                                        </p:tgtEl>
                                        <p:attrNameLst>
                                          <p:attrName>style.visibility</p:attrName>
                                        </p:attrNameLst>
                                      </p:cBhvr>
                                      <p:to>
                                        <p:strVal val="visible"/>
                                      </p:to>
                                    </p:set>
                                    <p:animEffect transition="in" filter="slide(fromBottom)">
                                      <p:cBhvr>
                                        <p:cTn id="37" dur="500"/>
                                        <p:tgtEl>
                                          <p:spTgt spid="99330">
                                            <p:txEl>
                                              <p:pRg st="7" end="7"/>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99330">
                                            <p:txEl>
                                              <p:pRg st="8" end="8"/>
                                            </p:txEl>
                                          </p:spTgt>
                                        </p:tgtEl>
                                        <p:attrNameLst>
                                          <p:attrName>style.visibility</p:attrName>
                                        </p:attrNameLst>
                                      </p:cBhvr>
                                      <p:to>
                                        <p:strVal val="visible"/>
                                      </p:to>
                                    </p:set>
                                    <p:animEffect transition="in" filter="slide(fromBottom)">
                                      <p:cBhvr>
                                        <p:cTn id="42" dur="500"/>
                                        <p:tgtEl>
                                          <p:spTgt spid="99330">
                                            <p:txEl>
                                              <p:pRg st="8" end="8"/>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WHOOSH.WAV"/>
                                        </p:tgtEl>
                                      </p:cMediaNode>
                                    </p:audio>
                                  </p:subTnLst>
                                </p:cTn>
                              </p:par>
                              <p:par>
                                <p:cTn id="43" presetID="12" presetClass="entr" presetSubtype="4" fill="hold" grpId="0" nodeType="withEffect">
                                  <p:stCondLst>
                                    <p:cond delay="0"/>
                                  </p:stCondLst>
                                  <p:childTnLst>
                                    <p:set>
                                      <p:cBhvr>
                                        <p:cTn id="44" dur="1" fill="hold">
                                          <p:stCondLst>
                                            <p:cond delay="0"/>
                                          </p:stCondLst>
                                        </p:cTn>
                                        <p:tgtEl>
                                          <p:spTgt spid="99330">
                                            <p:txEl>
                                              <p:pRg st="10" end="10"/>
                                            </p:txEl>
                                          </p:spTgt>
                                        </p:tgtEl>
                                        <p:attrNameLst>
                                          <p:attrName>style.visibility</p:attrName>
                                        </p:attrNameLst>
                                      </p:cBhvr>
                                      <p:to>
                                        <p:strVal val="visible"/>
                                      </p:to>
                                    </p:set>
                                    <p:animEffect transition="in" filter="slide(fromBottom)">
                                      <p:cBhvr>
                                        <p:cTn id="45" dur="500"/>
                                        <p:tgtEl>
                                          <p:spTgt spid="99330">
                                            <p:txEl>
                                              <p:pRg st="10" end="1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2" name="WHOOSH.WAV"/>
                                        </p:tgtEl>
                                      </p:cMediaNode>
                                    </p:audio>
                                  </p:subTnLst>
                                </p:cTn>
                              </p:par>
                              <p:par>
                                <p:cTn id="46" presetID="12" presetClass="entr" presetSubtype="4" fill="hold" grpId="0" nodeType="withEffect">
                                  <p:stCondLst>
                                    <p:cond delay="0"/>
                                  </p:stCondLst>
                                  <p:childTnLst>
                                    <p:set>
                                      <p:cBhvr>
                                        <p:cTn id="47" dur="1" fill="hold">
                                          <p:stCondLst>
                                            <p:cond delay="0"/>
                                          </p:stCondLst>
                                        </p:cTn>
                                        <p:tgtEl>
                                          <p:spTgt spid="99330">
                                            <p:txEl>
                                              <p:pRg st="11" end="11"/>
                                            </p:txEl>
                                          </p:spTgt>
                                        </p:tgtEl>
                                        <p:attrNameLst>
                                          <p:attrName>style.visibility</p:attrName>
                                        </p:attrNameLst>
                                      </p:cBhvr>
                                      <p:to>
                                        <p:strVal val="visible"/>
                                      </p:to>
                                    </p:set>
                                    <p:animEffect transition="in" filter="slide(fromBottom)">
                                      <p:cBhvr>
                                        <p:cTn id="48" dur="500"/>
                                        <p:tgtEl>
                                          <p:spTgt spid="99330">
                                            <p:txEl>
                                              <p:pRg st="11" end="11"/>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2" name="WHOOSH.WAV"/>
                                        </p:tgtEl>
                                      </p:cMediaNode>
                                    </p:audio>
                                  </p:subTnLst>
                                </p:cTn>
                              </p:par>
                              <p:par>
                                <p:cTn id="49" presetID="12" presetClass="entr" presetSubtype="4" fill="hold" grpId="0" nodeType="withEffect">
                                  <p:stCondLst>
                                    <p:cond delay="0"/>
                                  </p:stCondLst>
                                  <p:childTnLst>
                                    <p:set>
                                      <p:cBhvr>
                                        <p:cTn id="50" dur="1" fill="hold">
                                          <p:stCondLst>
                                            <p:cond delay="0"/>
                                          </p:stCondLst>
                                        </p:cTn>
                                        <p:tgtEl>
                                          <p:spTgt spid="99330">
                                            <p:txEl>
                                              <p:pRg st="12" end="12"/>
                                            </p:txEl>
                                          </p:spTgt>
                                        </p:tgtEl>
                                        <p:attrNameLst>
                                          <p:attrName>style.visibility</p:attrName>
                                        </p:attrNameLst>
                                      </p:cBhvr>
                                      <p:to>
                                        <p:strVal val="visible"/>
                                      </p:to>
                                    </p:set>
                                    <p:animEffect transition="in" filter="slide(fromBottom)">
                                      <p:cBhvr>
                                        <p:cTn id="51" dur="500"/>
                                        <p:tgtEl>
                                          <p:spTgt spid="99330">
                                            <p:txEl>
                                              <p:pRg st="12" end="12"/>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99330">
                                            <p:txEl>
                                              <p:pRg st="14" end="14"/>
                                            </p:txEl>
                                          </p:spTgt>
                                        </p:tgtEl>
                                        <p:attrNameLst>
                                          <p:attrName>style.visibility</p:attrName>
                                        </p:attrNameLst>
                                      </p:cBhvr>
                                      <p:to>
                                        <p:strVal val="visible"/>
                                      </p:to>
                                    </p:set>
                                    <p:animEffect transition="in" filter="slide(fromBottom)">
                                      <p:cBhvr>
                                        <p:cTn id="56" dur="500"/>
                                        <p:tgtEl>
                                          <p:spTgt spid="99330">
                                            <p:txEl>
                                              <p:pRg st="14" end="14"/>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1219200"/>
            <a:ext cx="8839200" cy="5257800"/>
          </a:xfrm>
          <a:prstGeom prst="rect">
            <a:avLst/>
          </a:prstGeom>
          <a:noFill/>
          <a:ln w="12700">
            <a:noFill/>
            <a:miter lim="800000"/>
            <a:headEnd/>
            <a:tailEnd/>
          </a:ln>
        </p:spPr>
        <p:txBody>
          <a:bodyPr wrap="none" anchor="ctr"/>
          <a:lstStyle/>
          <a:p>
            <a:pPr>
              <a:spcBef>
                <a:spcPct val="0"/>
              </a:spcBef>
            </a:pPr>
            <a:r>
              <a:rPr kumimoji="0" lang="en-US" sz="2400" b="1" dirty="0">
                <a:solidFill>
                  <a:srgbClr val="000000"/>
                </a:solidFill>
                <a:latin typeface="Times New Roman" pitchFamily="18" charset="0"/>
                <a:cs typeface="Times New Roman" pitchFamily="18" charset="0"/>
              </a:rPr>
              <a:t>Aug 21</a:t>
            </a:r>
            <a:r>
              <a:rPr kumimoji="0" lang="en-US" sz="2400" b="1" baseline="30000" dirty="0">
                <a:solidFill>
                  <a:srgbClr val="000000"/>
                </a:solidFill>
                <a:latin typeface="Times New Roman" pitchFamily="18" charset="0"/>
                <a:cs typeface="Times New Roman" pitchFamily="18" charset="0"/>
              </a:rPr>
              <a:t>st</a:t>
            </a:r>
            <a:r>
              <a:rPr kumimoji="0" lang="en-US" sz="2400" b="1" dirty="0">
                <a:solidFill>
                  <a:srgbClr val="000000"/>
                </a:solidFill>
                <a:latin typeface="Times New Roman" pitchFamily="18" charset="0"/>
                <a:cs typeface="Times New Roman" pitchFamily="18" charset="0"/>
              </a:rPr>
              <a:t>,1834 :</a:t>
            </a:r>
            <a:endParaRPr kumimoji="0" lang="en-US" sz="2400" b="1" dirty="0">
              <a:solidFill>
                <a:srgbClr val="0000FF"/>
              </a:solidFill>
              <a:latin typeface="Times New Roman" pitchFamily="18" charset="0"/>
              <a:cs typeface="Times New Roman" pitchFamily="18" charset="0"/>
            </a:endParaRPr>
          </a:p>
          <a:p>
            <a:pPr lvl="1">
              <a:spcBef>
                <a:spcPct val="0"/>
              </a:spcBef>
            </a:pPr>
            <a:r>
              <a:rPr kumimoji="0" lang="en-US" sz="2800" b="1" dirty="0" smtClean="0">
                <a:solidFill>
                  <a:srgbClr val="FF0000"/>
                </a:solidFill>
                <a:latin typeface="Times New Roman" pitchFamily="18" charset="0"/>
                <a:cs typeface="Times New Roman" pitchFamily="18" charset="0"/>
              </a:rPr>
              <a:t>If </a:t>
            </a:r>
            <a:r>
              <a:rPr kumimoji="0" lang="en-US" sz="2800" b="1" dirty="0">
                <a:solidFill>
                  <a:srgbClr val="FF0000"/>
                </a:solidFill>
                <a:latin typeface="Times New Roman" pitchFamily="18" charset="0"/>
                <a:cs typeface="Times New Roman" pitchFamily="18" charset="0"/>
              </a:rPr>
              <a:t>god permits, </a:t>
            </a:r>
            <a:r>
              <a:rPr kumimoji="0" lang="en-US" sz="2800" b="1" dirty="0" err="1">
                <a:solidFill>
                  <a:srgbClr val="FF0000"/>
                </a:solidFill>
                <a:latin typeface="Times New Roman" pitchFamily="18" charset="0"/>
                <a:cs typeface="Times New Roman" pitchFamily="18" charset="0"/>
              </a:rPr>
              <a:t>Jahr</a:t>
            </a:r>
            <a:r>
              <a:rPr kumimoji="0" lang="en-US" sz="2800" b="1" dirty="0">
                <a:solidFill>
                  <a:srgbClr val="FF0000"/>
                </a:solidFill>
                <a:latin typeface="Times New Roman" pitchFamily="18" charset="0"/>
                <a:cs typeface="Times New Roman" pitchFamily="18" charset="0"/>
              </a:rPr>
              <a:t> will workout </a:t>
            </a:r>
            <a:endParaRPr kumimoji="0" lang="en-US" sz="2800" b="1" dirty="0" smtClean="0">
              <a:solidFill>
                <a:srgbClr val="FF0000"/>
              </a:solidFill>
              <a:latin typeface="Times New Roman" pitchFamily="18" charset="0"/>
              <a:cs typeface="Times New Roman" pitchFamily="18" charset="0"/>
            </a:endParaRPr>
          </a:p>
          <a:p>
            <a:pPr lvl="1">
              <a:spcBef>
                <a:spcPct val="0"/>
              </a:spcBef>
            </a:pPr>
            <a:r>
              <a:rPr kumimoji="0" lang="en-US" sz="2800" b="1" dirty="0" smtClean="0">
                <a:solidFill>
                  <a:srgbClr val="FF0000"/>
                </a:solidFill>
                <a:latin typeface="Times New Roman" pitchFamily="18" charset="0"/>
                <a:cs typeface="Times New Roman" pitchFamily="18" charset="0"/>
              </a:rPr>
              <a:t>the Symptom </a:t>
            </a:r>
            <a:r>
              <a:rPr kumimoji="0" lang="en-US" sz="2800" b="1" dirty="0">
                <a:solidFill>
                  <a:srgbClr val="FF0000"/>
                </a:solidFill>
                <a:latin typeface="Times New Roman" pitchFamily="18" charset="0"/>
                <a:cs typeface="Times New Roman" pitchFamily="18" charset="0"/>
              </a:rPr>
              <a:t>dictionary, and </a:t>
            </a:r>
            <a:endParaRPr kumimoji="0" lang="en-US" sz="2800" b="1" dirty="0" smtClean="0">
              <a:solidFill>
                <a:srgbClr val="FF0000"/>
              </a:solidFill>
              <a:latin typeface="Times New Roman" pitchFamily="18" charset="0"/>
              <a:cs typeface="Times New Roman" pitchFamily="18" charset="0"/>
            </a:endParaRPr>
          </a:p>
          <a:p>
            <a:pPr lvl="1">
              <a:spcBef>
                <a:spcPct val="0"/>
              </a:spcBef>
            </a:pPr>
            <a:r>
              <a:rPr kumimoji="0" lang="en-US" sz="2800" b="1" dirty="0" smtClean="0">
                <a:solidFill>
                  <a:srgbClr val="FF0000"/>
                </a:solidFill>
                <a:latin typeface="Times New Roman" pitchFamily="18" charset="0"/>
                <a:cs typeface="Times New Roman" pitchFamily="18" charset="0"/>
              </a:rPr>
              <a:t>I </a:t>
            </a:r>
            <a:r>
              <a:rPr kumimoji="0" lang="en-US" sz="2800" b="1" dirty="0">
                <a:solidFill>
                  <a:srgbClr val="FF0000"/>
                </a:solidFill>
                <a:latin typeface="Times New Roman" pitchFamily="18" charset="0"/>
                <a:cs typeface="Times New Roman" pitchFamily="18" charset="0"/>
              </a:rPr>
              <a:t>shall contribute </a:t>
            </a:r>
            <a:r>
              <a:rPr kumimoji="0" lang="en-US" sz="2800" b="1" dirty="0" smtClean="0">
                <a:solidFill>
                  <a:srgbClr val="FF0000"/>
                </a:solidFill>
                <a:latin typeface="Times New Roman" pitchFamily="18" charset="0"/>
                <a:cs typeface="Times New Roman" pitchFamily="18" charset="0"/>
              </a:rPr>
              <a:t>what </a:t>
            </a:r>
            <a:r>
              <a:rPr kumimoji="0" lang="en-US" sz="2800" b="1" dirty="0">
                <a:solidFill>
                  <a:srgbClr val="FF0000"/>
                </a:solidFill>
                <a:latin typeface="Times New Roman" pitchFamily="18" charset="0"/>
                <a:cs typeface="Times New Roman" pitchFamily="18" charset="0"/>
              </a:rPr>
              <a:t>I can</a:t>
            </a:r>
            <a:r>
              <a:rPr kumimoji="0" lang="en-US" sz="2800" b="1" dirty="0" smtClean="0">
                <a:solidFill>
                  <a:srgbClr val="FF0000"/>
                </a:solidFill>
                <a:latin typeface="Times New Roman" pitchFamily="18" charset="0"/>
                <a:cs typeface="Times New Roman" pitchFamily="18" charset="0"/>
              </a:rPr>
              <a:t>. </a:t>
            </a:r>
          </a:p>
          <a:p>
            <a:pPr lvl="1">
              <a:spcBef>
                <a:spcPct val="0"/>
              </a:spcBef>
            </a:pPr>
            <a:r>
              <a:rPr kumimoji="0" lang="en-US" sz="2800" b="1" dirty="0" smtClean="0">
                <a:solidFill>
                  <a:srgbClr val="FF0000"/>
                </a:solidFill>
                <a:latin typeface="Times New Roman" pitchFamily="18" charset="0"/>
                <a:cs typeface="Times New Roman" pitchFamily="18" charset="0"/>
              </a:rPr>
              <a:t>He </a:t>
            </a:r>
            <a:r>
              <a:rPr kumimoji="0" lang="en-US" sz="2800" b="1" dirty="0">
                <a:solidFill>
                  <a:srgbClr val="FF0000"/>
                </a:solidFill>
                <a:latin typeface="Times New Roman" pitchFamily="18" charset="0"/>
                <a:cs typeface="Times New Roman" pitchFamily="18" charset="0"/>
              </a:rPr>
              <a:t>is gifted for it, and  has </a:t>
            </a:r>
          </a:p>
          <a:p>
            <a:pPr lvl="1">
              <a:spcBef>
                <a:spcPct val="0"/>
              </a:spcBef>
            </a:pPr>
            <a:r>
              <a:rPr kumimoji="0" lang="en-US" sz="2800" b="1" dirty="0">
                <a:solidFill>
                  <a:srgbClr val="FF0000"/>
                </a:solidFill>
                <a:latin typeface="Times New Roman" pitchFamily="18" charset="0"/>
                <a:cs typeface="Times New Roman" pitchFamily="18" charset="0"/>
              </a:rPr>
              <a:t>unswerving diligence. I </a:t>
            </a:r>
            <a:r>
              <a:rPr kumimoji="0" lang="en-US" sz="2800" b="1" dirty="0" smtClean="0">
                <a:solidFill>
                  <a:srgbClr val="FF0000"/>
                </a:solidFill>
                <a:latin typeface="Times New Roman" pitchFamily="18" charset="0"/>
                <a:cs typeface="Times New Roman" pitchFamily="18" charset="0"/>
              </a:rPr>
              <a:t>think that  </a:t>
            </a:r>
          </a:p>
          <a:p>
            <a:pPr lvl="1">
              <a:spcBef>
                <a:spcPct val="0"/>
              </a:spcBef>
            </a:pPr>
            <a:r>
              <a:rPr kumimoji="0" lang="en-US" sz="2800" b="1" dirty="0" smtClean="0">
                <a:solidFill>
                  <a:srgbClr val="FF0000"/>
                </a:solidFill>
                <a:latin typeface="Times New Roman" pitchFamily="18" charset="0"/>
                <a:cs typeface="Times New Roman" pitchFamily="18" charset="0"/>
              </a:rPr>
              <a:t>it will have to be printed </a:t>
            </a:r>
            <a:r>
              <a:rPr kumimoji="0" lang="en-US" sz="2800" b="1" dirty="0">
                <a:solidFill>
                  <a:srgbClr val="FF0000"/>
                </a:solidFill>
                <a:latin typeface="Times New Roman" pitchFamily="18" charset="0"/>
                <a:cs typeface="Times New Roman" pitchFamily="18" charset="0"/>
              </a:rPr>
              <a:t>as one </a:t>
            </a:r>
            <a:endParaRPr kumimoji="0" lang="en-US" sz="2800" b="1" dirty="0" smtClean="0">
              <a:solidFill>
                <a:srgbClr val="FF0000"/>
              </a:solidFill>
              <a:latin typeface="Times New Roman" pitchFamily="18" charset="0"/>
              <a:cs typeface="Times New Roman" pitchFamily="18" charset="0"/>
            </a:endParaRPr>
          </a:p>
          <a:p>
            <a:pPr lvl="1">
              <a:spcBef>
                <a:spcPct val="0"/>
              </a:spcBef>
            </a:pPr>
            <a:r>
              <a:rPr kumimoji="0" lang="en-US" sz="2800" b="1" dirty="0" smtClean="0">
                <a:solidFill>
                  <a:srgbClr val="FF0000"/>
                </a:solidFill>
                <a:latin typeface="Times New Roman" pitchFamily="18" charset="0"/>
                <a:cs typeface="Times New Roman" pitchFamily="18" charset="0"/>
              </a:rPr>
              <a:t>large </a:t>
            </a:r>
            <a:r>
              <a:rPr kumimoji="0" lang="en-US" sz="2800" b="1" dirty="0">
                <a:solidFill>
                  <a:srgbClr val="FF0000"/>
                </a:solidFill>
                <a:latin typeface="Times New Roman" pitchFamily="18" charset="0"/>
                <a:cs typeface="Times New Roman" pitchFamily="18" charset="0"/>
              </a:rPr>
              <a:t>octavo </a:t>
            </a:r>
            <a:r>
              <a:rPr kumimoji="0" lang="en-US" sz="2800" b="1" dirty="0" smtClean="0">
                <a:solidFill>
                  <a:srgbClr val="FF0000"/>
                </a:solidFill>
                <a:latin typeface="Times New Roman" pitchFamily="18" charset="0"/>
                <a:cs typeface="Times New Roman" pitchFamily="18" charset="0"/>
              </a:rPr>
              <a:t>dictionary </a:t>
            </a:r>
            <a:r>
              <a:rPr kumimoji="0" lang="en-US" sz="2800" b="1" dirty="0">
                <a:solidFill>
                  <a:srgbClr val="FF0000"/>
                </a:solidFill>
                <a:latin typeface="Times New Roman" pitchFamily="18" charset="0"/>
                <a:cs typeface="Times New Roman" pitchFamily="18" charset="0"/>
              </a:rPr>
              <a:t>, like  </a:t>
            </a:r>
            <a:endParaRPr kumimoji="0" lang="en-US" sz="2800" b="1" dirty="0" smtClean="0">
              <a:solidFill>
                <a:srgbClr val="FF0000"/>
              </a:solidFill>
              <a:latin typeface="Times New Roman" pitchFamily="18" charset="0"/>
              <a:cs typeface="Times New Roman" pitchFamily="18" charset="0"/>
            </a:endParaRPr>
          </a:p>
          <a:p>
            <a:pPr lvl="1">
              <a:spcBef>
                <a:spcPct val="0"/>
              </a:spcBef>
            </a:pPr>
            <a:r>
              <a:rPr kumimoji="0" lang="en-US" sz="2800" b="1" dirty="0" err="1" smtClean="0">
                <a:solidFill>
                  <a:srgbClr val="FF0000"/>
                </a:solidFill>
                <a:latin typeface="Times New Roman" pitchFamily="18" charset="0"/>
                <a:cs typeface="Times New Roman" pitchFamily="18" charset="0"/>
              </a:rPr>
              <a:t>cramer’s</a:t>
            </a:r>
            <a:r>
              <a:rPr kumimoji="0" lang="en-US" sz="2800" b="1" dirty="0" smtClean="0">
                <a:solidFill>
                  <a:srgbClr val="FF0000"/>
                </a:solidFill>
                <a:latin typeface="Times New Roman" pitchFamily="18" charset="0"/>
                <a:cs typeface="Times New Roman" pitchFamily="18" charset="0"/>
              </a:rPr>
              <a:t>  </a:t>
            </a:r>
            <a:r>
              <a:rPr kumimoji="0" lang="en-US" sz="2800" b="1" dirty="0">
                <a:solidFill>
                  <a:srgbClr val="FF0000"/>
                </a:solidFill>
                <a:latin typeface="Times New Roman" pitchFamily="18" charset="0"/>
                <a:cs typeface="Times New Roman" pitchFamily="18" charset="0"/>
              </a:rPr>
              <a:t>dictionary  printed </a:t>
            </a:r>
          </a:p>
          <a:p>
            <a:pPr lvl="1">
              <a:spcBef>
                <a:spcPct val="0"/>
              </a:spcBef>
            </a:pPr>
            <a:r>
              <a:rPr kumimoji="0" lang="en-US" sz="2800" b="1" dirty="0">
                <a:solidFill>
                  <a:srgbClr val="FF0000"/>
                </a:solidFill>
                <a:latin typeface="Times New Roman" pitchFamily="18" charset="0"/>
                <a:cs typeface="Times New Roman" pitchFamily="18" charset="0"/>
              </a:rPr>
              <a:t>by  </a:t>
            </a:r>
            <a:r>
              <a:rPr kumimoji="0" lang="en-US" sz="2800" b="1" dirty="0" smtClean="0">
                <a:solidFill>
                  <a:srgbClr val="FF0000"/>
                </a:solidFill>
                <a:latin typeface="Times New Roman" pitchFamily="18" charset="0"/>
                <a:cs typeface="Times New Roman" pitchFamily="18" charset="0"/>
              </a:rPr>
              <a:t>view. </a:t>
            </a:r>
            <a:r>
              <a:rPr kumimoji="0" lang="en-US" sz="2800" b="1" dirty="0">
                <a:solidFill>
                  <a:srgbClr val="FF0000"/>
                </a:solidFill>
                <a:latin typeface="Times New Roman" pitchFamily="18" charset="0"/>
                <a:cs typeface="Times New Roman" pitchFamily="18" charset="0"/>
              </a:rPr>
              <a:t>It will  be an immense  but </a:t>
            </a:r>
          </a:p>
          <a:p>
            <a:pPr lvl="1">
              <a:spcBef>
                <a:spcPct val="0"/>
              </a:spcBef>
            </a:pPr>
            <a:r>
              <a:rPr kumimoji="0" lang="en-US" sz="2800" b="1" dirty="0">
                <a:solidFill>
                  <a:srgbClr val="FF0000"/>
                </a:solidFill>
                <a:latin typeface="Times New Roman" pitchFamily="18" charset="0"/>
                <a:cs typeface="Times New Roman" pitchFamily="18" charset="0"/>
              </a:rPr>
              <a:t>valuable work.</a:t>
            </a:r>
          </a:p>
          <a:p>
            <a:pPr lvl="1">
              <a:spcBef>
                <a:spcPct val="0"/>
              </a:spcBef>
            </a:pPr>
            <a:r>
              <a:rPr kumimoji="0" lang="en-US" sz="2400" b="1" dirty="0" smtClean="0">
                <a:latin typeface="Times New Roman" pitchFamily="18" charset="0"/>
                <a:cs typeface="Times New Roman" pitchFamily="18" charset="0"/>
              </a:rPr>
              <a:t>Life </a:t>
            </a:r>
            <a:r>
              <a:rPr kumimoji="0" lang="en-US" sz="2400" b="1" dirty="0">
                <a:latin typeface="Times New Roman" pitchFamily="18" charset="0"/>
                <a:cs typeface="Times New Roman" pitchFamily="18" charset="0"/>
              </a:rPr>
              <a:t>History Of Hahnemann ,    </a:t>
            </a:r>
            <a:endParaRPr kumimoji="0" lang="en-US" sz="2400" b="1" dirty="0" smtClean="0">
              <a:latin typeface="Times New Roman" pitchFamily="18" charset="0"/>
              <a:cs typeface="Times New Roman" pitchFamily="18" charset="0"/>
            </a:endParaRPr>
          </a:p>
          <a:p>
            <a:pPr lvl="1">
              <a:spcBef>
                <a:spcPct val="0"/>
              </a:spcBef>
            </a:pPr>
            <a:r>
              <a:rPr kumimoji="0" lang="en-US" sz="2400" b="1" dirty="0" smtClean="0">
                <a:latin typeface="Times New Roman" pitchFamily="18" charset="0"/>
                <a:cs typeface="Times New Roman" pitchFamily="18" charset="0"/>
              </a:rPr>
              <a:t>Richard </a:t>
            </a:r>
            <a:r>
              <a:rPr kumimoji="0" lang="en-US" sz="2400" b="1" dirty="0" err="1">
                <a:latin typeface="Times New Roman" pitchFamily="18" charset="0"/>
                <a:cs typeface="Times New Roman" pitchFamily="18" charset="0"/>
              </a:rPr>
              <a:t>Haehl</a:t>
            </a:r>
            <a:r>
              <a:rPr kumimoji="0" lang="en-US" sz="2400" b="1" dirty="0">
                <a:latin typeface="Times New Roman" pitchFamily="18" charset="0"/>
                <a:cs typeface="Times New Roman" pitchFamily="18" charset="0"/>
              </a:rPr>
              <a:t> ,  M.D. , </a:t>
            </a:r>
          </a:p>
          <a:p>
            <a:pPr lvl="1">
              <a:spcBef>
                <a:spcPct val="0"/>
              </a:spcBef>
            </a:pPr>
            <a:r>
              <a:rPr kumimoji="0" lang="en-US" sz="2400" b="1" dirty="0">
                <a:latin typeface="Times New Roman" pitchFamily="18" charset="0"/>
                <a:cs typeface="Times New Roman" pitchFamily="18" charset="0"/>
              </a:rPr>
              <a:t> Vol.-II ,  pg. no - 264 ,  supplement - 124.</a:t>
            </a:r>
          </a:p>
          <a:p>
            <a:pPr>
              <a:spcBef>
                <a:spcPct val="0"/>
              </a:spcBef>
            </a:pPr>
            <a:endParaRPr kumimoji="0" lang="en-US" sz="2800" b="1" dirty="0"/>
          </a:p>
        </p:txBody>
      </p:sp>
      <p:sp>
        <p:nvSpPr>
          <p:cNvPr id="32771" name="Rectangle 3"/>
          <p:cNvSpPr>
            <a:spLocks noChangeArrowheads="1"/>
          </p:cNvSpPr>
          <p:nvPr/>
        </p:nvSpPr>
        <p:spPr bwMode="auto">
          <a:xfrm>
            <a:off x="357158" y="152400"/>
            <a:ext cx="8024842" cy="762000"/>
          </a:xfrm>
          <a:prstGeom prst="rect">
            <a:avLst/>
          </a:prstGeom>
          <a:noFill/>
          <a:ln w="12700">
            <a:noFill/>
            <a:miter lim="800000"/>
            <a:headEnd/>
            <a:tailEnd/>
          </a:ln>
        </p:spPr>
        <p:txBody>
          <a:bodyPr wrap="none" anchor="ctr"/>
          <a:lstStyle/>
          <a:p>
            <a:pPr>
              <a:spcBef>
                <a:spcPct val="0"/>
              </a:spcBef>
            </a:pPr>
            <a:endParaRPr kumimoji="0" lang="en-US" sz="3200" b="1" u="sng" dirty="0" smtClean="0">
              <a:solidFill>
                <a:srgbClr val="660033"/>
              </a:solidFill>
            </a:endParaRPr>
          </a:p>
          <a:p>
            <a:pPr>
              <a:spcBef>
                <a:spcPct val="0"/>
              </a:spcBef>
            </a:pPr>
            <a:r>
              <a:rPr kumimoji="0" lang="en-US" sz="3200" b="1" u="sng" dirty="0" smtClean="0">
                <a:solidFill>
                  <a:srgbClr val="660033"/>
                </a:solidFill>
              </a:rPr>
              <a:t>Hahnemann words (</a:t>
            </a:r>
            <a:r>
              <a:rPr kumimoji="0" lang="en-US" sz="3200" b="1" u="sng" dirty="0" err="1" smtClean="0">
                <a:solidFill>
                  <a:srgbClr val="660033"/>
                </a:solidFill>
              </a:rPr>
              <a:t>contd</a:t>
            </a:r>
            <a:r>
              <a:rPr kumimoji="0" lang="en-US" sz="3200" b="1" u="sng" dirty="0" smtClean="0">
                <a:solidFill>
                  <a:srgbClr val="660033"/>
                </a:solidFill>
              </a:rPr>
              <a:t>…)</a:t>
            </a:r>
            <a:endParaRPr kumimoji="0" lang="en-US" sz="4000" dirty="0">
              <a:solidFill>
                <a:srgbClr val="660033"/>
              </a:solidFill>
            </a:endParaRPr>
          </a:p>
          <a:p>
            <a:pPr>
              <a:spcBef>
                <a:spcPct val="0"/>
              </a:spcBef>
            </a:pPr>
            <a:endParaRPr kumimoji="0" lang="en-US" sz="4400" b="1" dirty="0"/>
          </a:p>
        </p:txBody>
      </p:sp>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pic>
        <p:nvPicPr>
          <p:cNvPr id="4098" name="Picture 2" descr="C:\Users\Fretty\Downloads\download.jpg"/>
          <p:cNvPicPr>
            <a:picLocks noChangeAspect="1" noChangeArrowheads="1"/>
          </p:cNvPicPr>
          <p:nvPr/>
        </p:nvPicPr>
        <p:blipFill>
          <a:blip r:embed="rId2"/>
          <a:srcRect/>
          <a:stretch>
            <a:fillRect/>
          </a:stretch>
        </p:blipFill>
        <p:spPr bwMode="auto">
          <a:xfrm>
            <a:off x="6143636" y="1285860"/>
            <a:ext cx="2470372" cy="3829078"/>
          </a:xfrm>
          <a:prstGeom prst="rect">
            <a:avLst/>
          </a:prstGeom>
          <a:noFill/>
        </p:spPr>
      </p:pic>
    </p:spTree>
  </p:cSld>
  <p:clrMapOvr>
    <a:masterClrMapping/>
  </p:clrMapOvr>
  <p:transition advClick="0" advTm="5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diamond(in)">
                                      <p:cBhvr>
                                        <p:cTn id="7" dur="20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0" y="0"/>
            <a:ext cx="9372600" cy="6858000"/>
          </a:xfrm>
        </p:spPr>
        <p:txBody>
          <a:bodyPr>
            <a:normAutofit fontScale="92500" lnSpcReduction="20000"/>
          </a:bodyPr>
          <a:lstStyle/>
          <a:p>
            <a:pPr>
              <a:buFontTx/>
              <a:buNone/>
            </a:pPr>
            <a:r>
              <a:rPr lang="en-US" sz="3600" dirty="0" smtClean="0">
                <a:solidFill>
                  <a:srgbClr val="000000"/>
                </a:solidFill>
                <a:latin typeface="Times New Roman" pitchFamily="18" charset="0"/>
                <a:cs typeface="Times New Roman" pitchFamily="18" charset="0"/>
              </a:rPr>
              <a:t>        </a:t>
            </a:r>
          </a:p>
          <a:p>
            <a:pPr>
              <a:buFontTx/>
              <a:buNone/>
            </a:pPr>
            <a:r>
              <a:rPr lang="en-US" sz="3600" b="1" u="sng" dirty="0" smtClean="0">
                <a:solidFill>
                  <a:srgbClr val="660033"/>
                </a:solidFill>
                <a:latin typeface="Times New Roman" pitchFamily="18" charset="0"/>
                <a:cs typeface="Times New Roman" pitchFamily="18" charset="0"/>
              </a:rPr>
              <a:t>Hahnemann words (</a:t>
            </a:r>
            <a:r>
              <a:rPr lang="en-US" sz="3600" b="1" u="sng" dirty="0" err="1" smtClean="0">
                <a:solidFill>
                  <a:srgbClr val="660033"/>
                </a:solidFill>
                <a:latin typeface="Times New Roman" pitchFamily="18" charset="0"/>
                <a:cs typeface="Times New Roman" pitchFamily="18" charset="0"/>
              </a:rPr>
              <a:t>contd</a:t>
            </a:r>
            <a:r>
              <a:rPr lang="en-US" sz="3600" b="1" u="sng" dirty="0" smtClean="0">
                <a:solidFill>
                  <a:srgbClr val="660033"/>
                </a:solidFill>
                <a:latin typeface="Times New Roman" pitchFamily="18" charset="0"/>
                <a:cs typeface="Times New Roman" pitchFamily="18" charset="0"/>
              </a:rPr>
              <a:t>…)</a:t>
            </a:r>
            <a:r>
              <a:rPr lang="en-US" sz="3600" dirty="0" smtClean="0">
                <a:solidFill>
                  <a:srgbClr val="000000"/>
                </a:solidFill>
                <a:latin typeface="Times New Roman" pitchFamily="18" charset="0"/>
                <a:cs typeface="Times New Roman" pitchFamily="18" charset="0"/>
              </a:rPr>
              <a:t> 	</a:t>
            </a:r>
          </a:p>
          <a:p>
            <a:pPr>
              <a:buFontTx/>
              <a:buNone/>
            </a:pPr>
            <a:r>
              <a:rPr lang="en-US" sz="3000" b="1" dirty="0" smtClean="0">
                <a:solidFill>
                  <a:srgbClr val="000000"/>
                </a:solidFill>
                <a:latin typeface="Times New Roman" pitchFamily="18" charset="0"/>
                <a:cs typeface="Times New Roman" pitchFamily="18" charset="0"/>
              </a:rPr>
              <a:t>Dec 25th , 1834 :</a:t>
            </a:r>
          </a:p>
          <a:p>
            <a:pPr>
              <a:lnSpc>
                <a:spcPct val="105000"/>
              </a:lnSpc>
              <a:buFontTx/>
              <a:buNone/>
            </a:pPr>
            <a:r>
              <a:rPr lang="en-US" sz="3600" b="1" dirty="0" smtClean="0">
                <a:solidFill>
                  <a:srgbClr val="0000FF"/>
                </a:solidFill>
                <a:latin typeface="Times New Roman" pitchFamily="18" charset="0"/>
                <a:cs typeface="Times New Roman" pitchFamily="18" charset="0"/>
              </a:rPr>
              <a:t>    </a:t>
            </a:r>
          </a:p>
          <a:p>
            <a:pPr lvl="1">
              <a:lnSpc>
                <a:spcPct val="105000"/>
              </a:lnSpc>
              <a:buFontTx/>
              <a:buNone/>
            </a:pPr>
            <a:r>
              <a:rPr lang="en-US" b="1" dirty="0" smtClean="0">
                <a:solidFill>
                  <a:srgbClr val="FF0000"/>
                </a:solidFill>
                <a:latin typeface="Times New Roman" pitchFamily="18" charset="0"/>
                <a:cs typeface="Times New Roman" pitchFamily="18" charset="0"/>
              </a:rPr>
              <a:t>“If homoeopaths  become aware </a:t>
            </a:r>
          </a:p>
          <a:p>
            <a:pPr lvl="1">
              <a:lnSpc>
                <a:spcPct val="105000"/>
              </a:lnSpc>
              <a:buFontTx/>
              <a:buNone/>
            </a:pPr>
            <a:r>
              <a:rPr lang="en-US" b="1" dirty="0" smtClean="0">
                <a:solidFill>
                  <a:srgbClr val="FF0000"/>
                </a:solidFill>
                <a:latin typeface="Times New Roman" pitchFamily="18" charset="0"/>
                <a:cs typeface="Times New Roman" pitchFamily="18" charset="0"/>
              </a:rPr>
              <a:t>that the repertories are </a:t>
            </a:r>
          </a:p>
          <a:p>
            <a:pPr lvl="1">
              <a:lnSpc>
                <a:spcPct val="105000"/>
              </a:lnSpc>
              <a:buFontTx/>
              <a:buNone/>
            </a:pPr>
            <a:r>
              <a:rPr lang="en-US" b="1" dirty="0" smtClean="0">
                <a:solidFill>
                  <a:srgbClr val="FF0000"/>
                </a:solidFill>
                <a:latin typeface="Times New Roman" pitchFamily="18" charset="0"/>
                <a:cs typeface="Times New Roman" pitchFamily="18" charset="0"/>
              </a:rPr>
              <a:t>insufficient for the finding  of the </a:t>
            </a:r>
          </a:p>
          <a:p>
            <a:pPr lvl="1">
              <a:lnSpc>
                <a:spcPct val="105000"/>
              </a:lnSpc>
              <a:buFontTx/>
              <a:buNone/>
            </a:pPr>
            <a:r>
              <a:rPr lang="en-US" b="1" dirty="0" smtClean="0">
                <a:solidFill>
                  <a:srgbClr val="FF0000"/>
                </a:solidFill>
                <a:latin typeface="Times New Roman" pitchFamily="18" charset="0"/>
                <a:cs typeface="Times New Roman" pitchFamily="18" charset="0"/>
              </a:rPr>
              <a:t>best  remedy in every case of disease, </a:t>
            </a:r>
          </a:p>
          <a:p>
            <a:pPr lvl="1">
              <a:lnSpc>
                <a:spcPct val="105000"/>
              </a:lnSpc>
              <a:buFontTx/>
              <a:buNone/>
            </a:pPr>
            <a:r>
              <a:rPr lang="en-US" b="1" dirty="0" smtClean="0">
                <a:solidFill>
                  <a:srgbClr val="FF0000"/>
                </a:solidFill>
                <a:latin typeface="Times New Roman" pitchFamily="18" charset="0"/>
                <a:cs typeface="Times New Roman" pitchFamily="18" charset="0"/>
              </a:rPr>
              <a:t>nevertheless they feel secure when </a:t>
            </a:r>
          </a:p>
          <a:p>
            <a:pPr lvl="1">
              <a:lnSpc>
                <a:spcPct val="105000"/>
              </a:lnSpc>
              <a:buFontTx/>
              <a:buNone/>
            </a:pPr>
            <a:r>
              <a:rPr lang="en-US" b="1" dirty="0" smtClean="0">
                <a:solidFill>
                  <a:srgbClr val="FF0000"/>
                </a:solidFill>
                <a:latin typeface="Times New Roman" pitchFamily="18" charset="0"/>
                <a:cs typeface="Times New Roman" pitchFamily="18" charset="0"/>
              </a:rPr>
              <a:t>they have  such a key in  hand  and  </a:t>
            </a:r>
          </a:p>
          <a:p>
            <a:pPr lvl="1">
              <a:lnSpc>
                <a:spcPct val="105000"/>
              </a:lnSpc>
              <a:buFontTx/>
              <a:buNone/>
            </a:pPr>
            <a:r>
              <a:rPr lang="en-US" b="1" dirty="0" smtClean="0">
                <a:solidFill>
                  <a:srgbClr val="FF0000"/>
                </a:solidFill>
                <a:latin typeface="Times New Roman" pitchFamily="18" charset="0"/>
                <a:cs typeface="Times New Roman" pitchFamily="18" charset="0"/>
              </a:rPr>
              <a:t>calm their  minds  with the reflection </a:t>
            </a:r>
          </a:p>
          <a:p>
            <a:pPr lvl="1">
              <a:lnSpc>
                <a:spcPct val="105000"/>
              </a:lnSpc>
              <a:buFontTx/>
              <a:buNone/>
            </a:pPr>
            <a:r>
              <a:rPr lang="en-US" b="1" dirty="0" smtClean="0">
                <a:solidFill>
                  <a:srgbClr val="FF0000"/>
                </a:solidFill>
                <a:latin typeface="Times New Roman" pitchFamily="18" charset="0"/>
                <a:cs typeface="Times New Roman" pitchFamily="18" charset="0"/>
              </a:rPr>
              <a:t>that “ with  some  probability”</a:t>
            </a:r>
          </a:p>
          <a:p>
            <a:pPr>
              <a:buFontTx/>
              <a:buNone/>
            </a:pPr>
            <a:endParaRPr kumimoji="0" lang="en-US" sz="3600" b="1" dirty="0" smtClean="0">
              <a:solidFill>
                <a:srgbClr val="0000FF"/>
              </a:solidFill>
              <a:latin typeface="Times New Roman" pitchFamily="18" charset="0"/>
              <a:cs typeface="Times New Roman" pitchFamily="18" charset="0"/>
            </a:endParaRPr>
          </a:p>
          <a:p>
            <a:pPr lvl="1">
              <a:buFontTx/>
              <a:buNone/>
            </a:pPr>
            <a:r>
              <a:rPr kumimoji="0" lang="en-US" sz="2000" b="1" dirty="0" smtClean="0">
                <a:solidFill>
                  <a:srgbClr val="0000FF"/>
                </a:solidFill>
                <a:latin typeface="Times New Roman" pitchFamily="18" charset="0"/>
                <a:cs typeface="Times New Roman" pitchFamily="18" charset="0"/>
              </a:rPr>
              <a:t> </a:t>
            </a:r>
            <a:r>
              <a:rPr kumimoji="0" lang="en-US" sz="2000" b="1" dirty="0" smtClean="0">
                <a:solidFill>
                  <a:srgbClr val="000000"/>
                </a:solidFill>
                <a:latin typeface="Times New Roman" pitchFamily="18" charset="0"/>
                <a:cs typeface="Times New Roman" pitchFamily="18" charset="0"/>
              </a:rPr>
              <a:t>Life History Of Hahnemann , </a:t>
            </a:r>
          </a:p>
          <a:p>
            <a:pPr lvl="1">
              <a:buFontTx/>
              <a:buNone/>
            </a:pPr>
            <a:r>
              <a:rPr kumimoji="0" lang="en-US" sz="2000" b="1" dirty="0" smtClean="0">
                <a:solidFill>
                  <a:srgbClr val="000000"/>
                </a:solidFill>
                <a:latin typeface="Times New Roman" pitchFamily="18" charset="0"/>
                <a:cs typeface="Times New Roman" pitchFamily="18" charset="0"/>
              </a:rPr>
              <a:t>Richard </a:t>
            </a:r>
            <a:r>
              <a:rPr kumimoji="0" lang="en-US" sz="2000" b="1" dirty="0" err="1" smtClean="0">
                <a:solidFill>
                  <a:srgbClr val="000000"/>
                </a:solidFill>
                <a:latin typeface="Times New Roman" pitchFamily="18" charset="0"/>
                <a:cs typeface="Times New Roman" pitchFamily="18" charset="0"/>
              </a:rPr>
              <a:t>Haehl</a:t>
            </a:r>
            <a:r>
              <a:rPr kumimoji="0" lang="en-US" sz="2000" b="1" dirty="0" smtClean="0">
                <a:solidFill>
                  <a:srgbClr val="000000"/>
                </a:solidFill>
                <a:latin typeface="Times New Roman" pitchFamily="18" charset="0"/>
                <a:cs typeface="Times New Roman" pitchFamily="18" charset="0"/>
              </a:rPr>
              <a:t>  M.D.,  </a:t>
            </a:r>
          </a:p>
          <a:p>
            <a:pPr lvl="1">
              <a:buFontTx/>
              <a:buNone/>
            </a:pPr>
            <a:r>
              <a:rPr kumimoji="0" lang="en-US" sz="2000" b="1" dirty="0" smtClean="0">
                <a:solidFill>
                  <a:srgbClr val="000000"/>
                </a:solidFill>
                <a:latin typeface="Times New Roman" pitchFamily="18" charset="0"/>
                <a:cs typeface="Times New Roman" pitchFamily="18" charset="0"/>
              </a:rPr>
              <a:t> Vol.-II , pg. no - 379 ,  supplement - 183.</a:t>
            </a:r>
            <a:endParaRPr kumimoji="0" lang="en-US" sz="2000" dirty="0" smtClean="0">
              <a:solidFill>
                <a:srgbClr val="0000FF"/>
              </a:solidFill>
              <a:latin typeface="Times New Roman" pitchFamily="18" charset="0"/>
              <a:cs typeface="Times New Roman" pitchFamily="18" charset="0"/>
            </a:endParaRPr>
          </a:p>
          <a:p>
            <a:pPr>
              <a:buFontTx/>
              <a:buNone/>
            </a:pPr>
            <a:endParaRPr lang="en-US" sz="3600" dirty="0" smtClean="0">
              <a:latin typeface="Times New Roman" pitchFamily="18" charset="0"/>
              <a:cs typeface="Times New Roman" pitchFamily="18" charset="0"/>
            </a:endParaRPr>
          </a:p>
          <a:p>
            <a:pPr>
              <a:buFontTx/>
              <a:buNone/>
            </a:pPr>
            <a:endParaRPr lang="en-US" sz="3600" dirty="0" smtClean="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IN" smtClean="0"/>
              <a:t>SARADA KRISHNA HOMOEOPATHIC MEDICAL COLLEGE, DEPT OF REPERTORY</a:t>
            </a:r>
            <a:endParaRPr lang="en-US"/>
          </a:p>
        </p:txBody>
      </p:sp>
      <p:pic>
        <p:nvPicPr>
          <p:cNvPr id="4" name="Picture 2" descr="C:\Users\Fretty\Downloads\download.jpg"/>
          <p:cNvPicPr>
            <a:picLocks noChangeAspect="1" noChangeArrowheads="1"/>
          </p:cNvPicPr>
          <p:nvPr/>
        </p:nvPicPr>
        <p:blipFill>
          <a:blip r:embed="rId2"/>
          <a:srcRect/>
          <a:stretch>
            <a:fillRect/>
          </a:stretch>
        </p:blipFill>
        <p:spPr bwMode="auto">
          <a:xfrm>
            <a:off x="6143636" y="1285860"/>
            <a:ext cx="2470372" cy="3829078"/>
          </a:xfrm>
          <a:prstGeom prst="rect">
            <a:avLst/>
          </a:prstGeom>
          <a:noFill/>
        </p:spPr>
      </p:pic>
    </p:spTree>
  </p:cSld>
  <p:clrMapOvr>
    <a:masterClrMapping/>
  </p:clrMapOvr>
  <p:transition advClick="0" advTm="5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Effect transition="in" filter="fade">
                                      <p:cBhvr>
                                        <p:cTn id="7" dur="1000"/>
                                        <p:tgtEl>
                                          <p:spTgt spid="102402">
                                            <p:txEl>
                                              <p:pRg st="0" end="0"/>
                                            </p:txEl>
                                          </p:spTgt>
                                        </p:tgtEl>
                                      </p:cBhvr>
                                    </p:animEffect>
                                    <p:anim calcmode="lin" valueType="num">
                                      <p:cBhvr>
                                        <p:cTn id="8" dur="1000" fill="hold"/>
                                        <p:tgtEl>
                                          <p:spTgt spid="102402">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0240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40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402">
                                            <p:txEl>
                                              <p:pRg st="1" end="1"/>
                                            </p:txEl>
                                          </p:spTgt>
                                        </p:tgtEl>
                                        <p:attrNameLst>
                                          <p:attrName>style.visibility</p:attrName>
                                        </p:attrNameLst>
                                      </p:cBhvr>
                                      <p:to>
                                        <p:strVal val="visible"/>
                                      </p:to>
                                    </p:set>
                                    <p:animEffect transition="in" filter="fade">
                                      <p:cBhvr>
                                        <p:cTn id="15" dur="1000"/>
                                        <p:tgtEl>
                                          <p:spTgt spid="102402">
                                            <p:txEl>
                                              <p:pRg st="1" end="1"/>
                                            </p:txEl>
                                          </p:spTgt>
                                        </p:tgtEl>
                                      </p:cBhvr>
                                    </p:animEffect>
                                    <p:anim calcmode="lin" valueType="num">
                                      <p:cBhvr>
                                        <p:cTn id="16" dur="10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40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40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2402">
                                            <p:txEl>
                                              <p:pRg st="2" end="2"/>
                                            </p:txEl>
                                          </p:spTgt>
                                        </p:tgtEl>
                                        <p:attrNameLst>
                                          <p:attrName>style.visibility</p:attrName>
                                        </p:attrNameLst>
                                      </p:cBhvr>
                                      <p:to>
                                        <p:strVal val="visible"/>
                                      </p:to>
                                    </p:set>
                                    <p:animEffect transition="in" filter="fade">
                                      <p:cBhvr>
                                        <p:cTn id="23" dur="1000"/>
                                        <p:tgtEl>
                                          <p:spTgt spid="102402">
                                            <p:txEl>
                                              <p:pRg st="2" end="2"/>
                                            </p:txEl>
                                          </p:spTgt>
                                        </p:tgtEl>
                                      </p:cBhvr>
                                    </p:animEffect>
                                    <p:anim calcmode="lin" valueType="num">
                                      <p:cBhvr>
                                        <p:cTn id="24" dur="10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240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240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2402">
                                            <p:txEl>
                                              <p:pRg st="3" end="3"/>
                                            </p:txEl>
                                          </p:spTgt>
                                        </p:tgtEl>
                                        <p:attrNameLst>
                                          <p:attrName>style.visibility</p:attrName>
                                        </p:attrNameLst>
                                      </p:cBhvr>
                                      <p:to>
                                        <p:strVal val="visible"/>
                                      </p:to>
                                    </p:set>
                                    <p:animEffect transition="in" filter="fade">
                                      <p:cBhvr>
                                        <p:cTn id="31" dur="1000"/>
                                        <p:tgtEl>
                                          <p:spTgt spid="102402">
                                            <p:txEl>
                                              <p:pRg st="3" end="3"/>
                                            </p:txEl>
                                          </p:spTgt>
                                        </p:tgtEl>
                                      </p:cBhvr>
                                    </p:animEffect>
                                    <p:anim calcmode="lin" valueType="num">
                                      <p:cBhvr>
                                        <p:cTn id="32" dur="1000" fill="hold"/>
                                        <p:tgtEl>
                                          <p:spTgt spid="102402">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0240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02402">
                                            <p:txEl>
                                              <p:pRg st="3" end="3"/>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02402">
                                            <p:txEl>
                                              <p:pRg st="4" end="4"/>
                                            </p:txEl>
                                          </p:spTgt>
                                        </p:tgtEl>
                                        <p:attrNameLst>
                                          <p:attrName>style.visibility</p:attrName>
                                        </p:attrNameLst>
                                      </p:cBhvr>
                                      <p:to>
                                        <p:strVal val="visible"/>
                                      </p:to>
                                    </p:set>
                                    <p:animEffect transition="in" filter="fade">
                                      <p:cBhvr>
                                        <p:cTn id="37" dur="1000"/>
                                        <p:tgtEl>
                                          <p:spTgt spid="102402">
                                            <p:txEl>
                                              <p:pRg st="4" end="4"/>
                                            </p:txEl>
                                          </p:spTgt>
                                        </p:tgtEl>
                                      </p:cBhvr>
                                    </p:animEffect>
                                    <p:anim calcmode="lin" valueType="num">
                                      <p:cBhvr>
                                        <p:cTn id="38" dur="1000" fill="hold"/>
                                        <p:tgtEl>
                                          <p:spTgt spid="102402">
                                            <p:txEl>
                                              <p:pRg st="4" end="4"/>
                                            </p:txEl>
                                          </p:spTgt>
                                        </p:tgtEl>
                                        <p:attrNameLst>
                                          <p:attrName>ppt_x</p:attrName>
                                        </p:attrNameLst>
                                      </p:cBhvr>
                                      <p:tavLst>
                                        <p:tav tm="0">
                                          <p:val>
                                            <p:strVal val="#ppt_x"/>
                                          </p:val>
                                        </p:tav>
                                        <p:tav tm="100000">
                                          <p:val>
                                            <p:strVal val="#ppt_x"/>
                                          </p:val>
                                        </p:tav>
                                      </p:tavLst>
                                    </p:anim>
                                    <p:anim calcmode="lin" valueType="num">
                                      <p:cBhvr>
                                        <p:cTn id="39" dur="898" decel="100000" fill="hold"/>
                                        <p:tgtEl>
                                          <p:spTgt spid="102402">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898"/>
                                          </p:stCondLst>
                                        </p:cTn>
                                        <p:tgtEl>
                                          <p:spTgt spid="102402">
                                            <p:txEl>
                                              <p:pRg st="4" end="4"/>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02402">
                                            <p:txEl>
                                              <p:pRg st="5" end="5"/>
                                            </p:txEl>
                                          </p:spTgt>
                                        </p:tgtEl>
                                        <p:attrNameLst>
                                          <p:attrName>style.visibility</p:attrName>
                                        </p:attrNameLst>
                                      </p:cBhvr>
                                      <p:to>
                                        <p:strVal val="visible"/>
                                      </p:to>
                                    </p:set>
                                    <p:animEffect transition="in" filter="fade">
                                      <p:cBhvr>
                                        <p:cTn id="43" dur="1000"/>
                                        <p:tgtEl>
                                          <p:spTgt spid="102402">
                                            <p:txEl>
                                              <p:pRg st="5" end="5"/>
                                            </p:txEl>
                                          </p:spTgt>
                                        </p:tgtEl>
                                      </p:cBhvr>
                                    </p:animEffect>
                                    <p:anim calcmode="lin" valueType="num">
                                      <p:cBhvr>
                                        <p:cTn id="44" dur="1000" fill="hold"/>
                                        <p:tgtEl>
                                          <p:spTgt spid="102402">
                                            <p:txEl>
                                              <p:pRg st="5" end="5"/>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102402">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102402">
                                            <p:txEl>
                                              <p:pRg st="5" end="5"/>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02402">
                                            <p:txEl>
                                              <p:pRg st="6" end="6"/>
                                            </p:txEl>
                                          </p:spTgt>
                                        </p:tgtEl>
                                        <p:attrNameLst>
                                          <p:attrName>style.visibility</p:attrName>
                                        </p:attrNameLst>
                                      </p:cBhvr>
                                      <p:to>
                                        <p:strVal val="visible"/>
                                      </p:to>
                                    </p:set>
                                    <p:animEffect transition="in" filter="fade">
                                      <p:cBhvr>
                                        <p:cTn id="49" dur="1000"/>
                                        <p:tgtEl>
                                          <p:spTgt spid="102402">
                                            <p:txEl>
                                              <p:pRg st="6" end="6"/>
                                            </p:txEl>
                                          </p:spTgt>
                                        </p:tgtEl>
                                      </p:cBhvr>
                                    </p:animEffect>
                                    <p:anim calcmode="lin" valueType="num">
                                      <p:cBhvr>
                                        <p:cTn id="50" dur="1000" fill="hold"/>
                                        <p:tgtEl>
                                          <p:spTgt spid="102402">
                                            <p:txEl>
                                              <p:pRg st="6" end="6"/>
                                            </p:txEl>
                                          </p:spTgt>
                                        </p:tgtEl>
                                        <p:attrNameLst>
                                          <p:attrName>ppt_x</p:attrName>
                                        </p:attrNameLst>
                                      </p:cBhvr>
                                      <p:tavLst>
                                        <p:tav tm="0">
                                          <p:val>
                                            <p:strVal val="#ppt_x"/>
                                          </p:val>
                                        </p:tav>
                                        <p:tav tm="100000">
                                          <p:val>
                                            <p:strVal val="#ppt_x"/>
                                          </p:val>
                                        </p:tav>
                                      </p:tavLst>
                                    </p:anim>
                                    <p:anim calcmode="lin" valueType="num">
                                      <p:cBhvr>
                                        <p:cTn id="51" dur="898" decel="100000" fill="hold"/>
                                        <p:tgtEl>
                                          <p:spTgt spid="102402">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898"/>
                                          </p:stCondLst>
                                        </p:cTn>
                                        <p:tgtEl>
                                          <p:spTgt spid="102402">
                                            <p:txEl>
                                              <p:pRg st="6" end="6"/>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02402">
                                            <p:txEl>
                                              <p:pRg st="7" end="7"/>
                                            </p:txEl>
                                          </p:spTgt>
                                        </p:tgtEl>
                                        <p:attrNameLst>
                                          <p:attrName>style.visibility</p:attrName>
                                        </p:attrNameLst>
                                      </p:cBhvr>
                                      <p:to>
                                        <p:strVal val="visible"/>
                                      </p:to>
                                    </p:set>
                                    <p:animEffect transition="in" filter="fade">
                                      <p:cBhvr>
                                        <p:cTn id="55" dur="1000"/>
                                        <p:tgtEl>
                                          <p:spTgt spid="102402">
                                            <p:txEl>
                                              <p:pRg st="7" end="7"/>
                                            </p:txEl>
                                          </p:spTgt>
                                        </p:tgtEl>
                                      </p:cBhvr>
                                    </p:animEffect>
                                    <p:anim calcmode="lin" valueType="num">
                                      <p:cBhvr>
                                        <p:cTn id="56" dur="1000" fill="hold"/>
                                        <p:tgtEl>
                                          <p:spTgt spid="102402">
                                            <p:txEl>
                                              <p:pRg st="7" end="7"/>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02402">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02402">
                                            <p:txEl>
                                              <p:pRg st="7" end="7"/>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02402">
                                            <p:txEl>
                                              <p:pRg st="8" end="8"/>
                                            </p:txEl>
                                          </p:spTgt>
                                        </p:tgtEl>
                                        <p:attrNameLst>
                                          <p:attrName>style.visibility</p:attrName>
                                        </p:attrNameLst>
                                      </p:cBhvr>
                                      <p:to>
                                        <p:strVal val="visible"/>
                                      </p:to>
                                    </p:set>
                                    <p:animEffect transition="in" filter="fade">
                                      <p:cBhvr>
                                        <p:cTn id="61" dur="1000"/>
                                        <p:tgtEl>
                                          <p:spTgt spid="102402">
                                            <p:txEl>
                                              <p:pRg st="8" end="8"/>
                                            </p:txEl>
                                          </p:spTgt>
                                        </p:tgtEl>
                                      </p:cBhvr>
                                    </p:animEffect>
                                    <p:anim calcmode="lin" valueType="num">
                                      <p:cBhvr>
                                        <p:cTn id="62" dur="1000" fill="hold"/>
                                        <p:tgtEl>
                                          <p:spTgt spid="102402">
                                            <p:txEl>
                                              <p:pRg st="8" end="8"/>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102402">
                                            <p:txEl>
                                              <p:pRg st="8" end="8"/>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102402">
                                            <p:txEl>
                                              <p:pRg st="8" end="8"/>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02402">
                                            <p:txEl>
                                              <p:pRg st="9" end="9"/>
                                            </p:txEl>
                                          </p:spTgt>
                                        </p:tgtEl>
                                        <p:attrNameLst>
                                          <p:attrName>style.visibility</p:attrName>
                                        </p:attrNameLst>
                                      </p:cBhvr>
                                      <p:to>
                                        <p:strVal val="visible"/>
                                      </p:to>
                                    </p:set>
                                    <p:animEffect transition="in" filter="fade">
                                      <p:cBhvr>
                                        <p:cTn id="67" dur="1000"/>
                                        <p:tgtEl>
                                          <p:spTgt spid="102402">
                                            <p:txEl>
                                              <p:pRg st="9" end="9"/>
                                            </p:txEl>
                                          </p:spTgt>
                                        </p:tgtEl>
                                      </p:cBhvr>
                                    </p:animEffect>
                                    <p:anim calcmode="lin" valueType="num">
                                      <p:cBhvr>
                                        <p:cTn id="68" dur="1000" fill="hold"/>
                                        <p:tgtEl>
                                          <p:spTgt spid="102402">
                                            <p:txEl>
                                              <p:pRg st="9" end="9"/>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102402">
                                            <p:txEl>
                                              <p:pRg st="9" end="9"/>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102402">
                                            <p:txEl>
                                              <p:pRg st="9" end="9"/>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02402">
                                            <p:txEl>
                                              <p:pRg st="10" end="10"/>
                                            </p:txEl>
                                          </p:spTgt>
                                        </p:tgtEl>
                                        <p:attrNameLst>
                                          <p:attrName>style.visibility</p:attrName>
                                        </p:attrNameLst>
                                      </p:cBhvr>
                                      <p:to>
                                        <p:strVal val="visible"/>
                                      </p:to>
                                    </p:set>
                                    <p:animEffect transition="in" filter="fade">
                                      <p:cBhvr>
                                        <p:cTn id="73" dur="1000"/>
                                        <p:tgtEl>
                                          <p:spTgt spid="102402">
                                            <p:txEl>
                                              <p:pRg st="10" end="10"/>
                                            </p:txEl>
                                          </p:spTgt>
                                        </p:tgtEl>
                                      </p:cBhvr>
                                    </p:animEffect>
                                    <p:anim calcmode="lin" valueType="num">
                                      <p:cBhvr>
                                        <p:cTn id="74" dur="1000" fill="hold"/>
                                        <p:tgtEl>
                                          <p:spTgt spid="102402">
                                            <p:txEl>
                                              <p:pRg st="10" end="10"/>
                                            </p:txEl>
                                          </p:spTgt>
                                        </p:tgtEl>
                                        <p:attrNameLst>
                                          <p:attrName>ppt_x</p:attrName>
                                        </p:attrNameLst>
                                      </p:cBhvr>
                                      <p:tavLst>
                                        <p:tav tm="0">
                                          <p:val>
                                            <p:strVal val="#ppt_x"/>
                                          </p:val>
                                        </p:tav>
                                        <p:tav tm="100000">
                                          <p:val>
                                            <p:strVal val="#ppt_x"/>
                                          </p:val>
                                        </p:tav>
                                      </p:tavLst>
                                    </p:anim>
                                    <p:anim calcmode="lin" valueType="num">
                                      <p:cBhvr>
                                        <p:cTn id="75" dur="898" decel="100000" fill="hold"/>
                                        <p:tgtEl>
                                          <p:spTgt spid="102402">
                                            <p:txEl>
                                              <p:pRg st="10" end="10"/>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898"/>
                                          </p:stCondLst>
                                        </p:cTn>
                                        <p:tgtEl>
                                          <p:spTgt spid="102402">
                                            <p:txEl>
                                              <p:pRg st="10" end="10"/>
                                            </p:txEl>
                                          </p:spTgt>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102402">
                                            <p:txEl>
                                              <p:pRg st="11" end="11"/>
                                            </p:txEl>
                                          </p:spTgt>
                                        </p:tgtEl>
                                        <p:attrNameLst>
                                          <p:attrName>style.visibility</p:attrName>
                                        </p:attrNameLst>
                                      </p:cBhvr>
                                      <p:to>
                                        <p:strVal val="visible"/>
                                      </p:to>
                                    </p:set>
                                    <p:animEffect transition="in" filter="fade">
                                      <p:cBhvr>
                                        <p:cTn id="79" dur="1000"/>
                                        <p:tgtEl>
                                          <p:spTgt spid="102402">
                                            <p:txEl>
                                              <p:pRg st="11" end="11"/>
                                            </p:txEl>
                                          </p:spTgt>
                                        </p:tgtEl>
                                      </p:cBhvr>
                                    </p:animEffect>
                                    <p:anim calcmode="lin" valueType="num">
                                      <p:cBhvr>
                                        <p:cTn id="80" dur="1000" fill="hold"/>
                                        <p:tgtEl>
                                          <p:spTgt spid="102402">
                                            <p:txEl>
                                              <p:pRg st="11" end="11"/>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102402">
                                            <p:txEl>
                                              <p:pRg st="11" end="1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102402">
                                            <p:txEl>
                                              <p:pRg st="11" end="11"/>
                                            </p:txEl>
                                          </p:spTgt>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102402">
                                            <p:txEl>
                                              <p:pRg st="13" end="13"/>
                                            </p:txEl>
                                          </p:spTgt>
                                        </p:tgtEl>
                                        <p:attrNameLst>
                                          <p:attrName>style.visibility</p:attrName>
                                        </p:attrNameLst>
                                      </p:cBhvr>
                                      <p:to>
                                        <p:strVal val="visible"/>
                                      </p:to>
                                    </p:set>
                                    <p:animEffect transition="in" filter="fade">
                                      <p:cBhvr>
                                        <p:cTn id="85" dur="1000"/>
                                        <p:tgtEl>
                                          <p:spTgt spid="102402">
                                            <p:txEl>
                                              <p:pRg st="13" end="13"/>
                                            </p:txEl>
                                          </p:spTgt>
                                        </p:tgtEl>
                                      </p:cBhvr>
                                    </p:animEffect>
                                    <p:anim calcmode="lin" valueType="num">
                                      <p:cBhvr>
                                        <p:cTn id="86" dur="1000" fill="hold"/>
                                        <p:tgtEl>
                                          <p:spTgt spid="102402">
                                            <p:txEl>
                                              <p:pRg st="13" end="13"/>
                                            </p:txEl>
                                          </p:spTgt>
                                        </p:tgtEl>
                                        <p:attrNameLst>
                                          <p:attrName>ppt_x</p:attrName>
                                        </p:attrNameLst>
                                      </p:cBhvr>
                                      <p:tavLst>
                                        <p:tav tm="0">
                                          <p:val>
                                            <p:strVal val="#ppt_x"/>
                                          </p:val>
                                        </p:tav>
                                        <p:tav tm="100000">
                                          <p:val>
                                            <p:strVal val="#ppt_x"/>
                                          </p:val>
                                        </p:tav>
                                      </p:tavLst>
                                    </p:anim>
                                    <p:anim calcmode="lin" valueType="num">
                                      <p:cBhvr>
                                        <p:cTn id="87" dur="898" decel="100000" fill="hold"/>
                                        <p:tgtEl>
                                          <p:spTgt spid="102402">
                                            <p:txEl>
                                              <p:pRg st="13" end="13"/>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898"/>
                                          </p:stCondLst>
                                        </p:cTn>
                                        <p:tgtEl>
                                          <p:spTgt spid="102402">
                                            <p:txEl>
                                              <p:pRg st="13" end="13"/>
                                            </p:txEl>
                                          </p:spTgt>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102402">
                                            <p:txEl>
                                              <p:pRg st="14" end="14"/>
                                            </p:txEl>
                                          </p:spTgt>
                                        </p:tgtEl>
                                        <p:attrNameLst>
                                          <p:attrName>style.visibility</p:attrName>
                                        </p:attrNameLst>
                                      </p:cBhvr>
                                      <p:to>
                                        <p:strVal val="visible"/>
                                      </p:to>
                                    </p:set>
                                    <p:animEffect transition="in" filter="fade">
                                      <p:cBhvr>
                                        <p:cTn id="91" dur="1000"/>
                                        <p:tgtEl>
                                          <p:spTgt spid="102402">
                                            <p:txEl>
                                              <p:pRg st="14" end="14"/>
                                            </p:txEl>
                                          </p:spTgt>
                                        </p:tgtEl>
                                      </p:cBhvr>
                                    </p:animEffect>
                                    <p:anim calcmode="lin" valueType="num">
                                      <p:cBhvr>
                                        <p:cTn id="92" dur="1000" fill="hold"/>
                                        <p:tgtEl>
                                          <p:spTgt spid="102402">
                                            <p:txEl>
                                              <p:pRg st="14" end="14"/>
                                            </p:txEl>
                                          </p:spTgt>
                                        </p:tgtEl>
                                        <p:attrNameLst>
                                          <p:attrName>ppt_x</p:attrName>
                                        </p:attrNameLst>
                                      </p:cBhvr>
                                      <p:tavLst>
                                        <p:tav tm="0">
                                          <p:val>
                                            <p:strVal val="#ppt_x"/>
                                          </p:val>
                                        </p:tav>
                                        <p:tav tm="100000">
                                          <p:val>
                                            <p:strVal val="#ppt_x"/>
                                          </p:val>
                                        </p:tav>
                                      </p:tavLst>
                                    </p:anim>
                                    <p:anim calcmode="lin" valueType="num">
                                      <p:cBhvr>
                                        <p:cTn id="93" dur="898" decel="100000" fill="hold"/>
                                        <p:tgtEl>
                                          <p:spTgt spid="102402">
                                            <p:txEl>
                                              <p:pRg st="14" end="14"/>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898"/>
                                          </p:stCondLst>
                                        </p:cTn>
                                        <p:tgtEl>
                                          <p:spTgt spid="102402">
                                            <p:txEl>
                                              <p:pRg st="14" end="14"/>
                                            </p:tx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102402">
                                            <p:txEl>
                                              <p:pRg st="15" end="15"/>
                                            </p:txEl>
                                          </p:spTgt>
                                        </p:tgtEl>
                                        <p:attrNameLst>
                                          <p:attrName>style.visibility</p:attrName>
                                        </p:attrNameLst>
                                      </p:cBhvr>
                                      <p:to>
                                        <p:strVal val="visible"/>
                                      </p:to>
                                    </p:set>
                                    <p:animEffect transition="in" filter="fade">
                                      <p:cBhvr>
                                        <p:cTn id="97" dur="1000"/>
                                        <p:tgtEl>
                                          <p:spTgt spid="102402">
                                            <p:txEl>
                                              <p:pRg st="15" end="15"/>
                                            </p:txEl>
                                          </p:spTgt>
                                        </p:tgtEl>
                                      </p:cBhvr>
                                    </p:animEffect>
                                    <p:anim calcmode="lin" valueType="num">
                                      <p:cBhvr>
                                        <p:cTn id="98" dur="1000" fill="hold"/>
                                        <p:tgtEl>
                                          <p:spTgt spid="102402">
                                            <p:txEl>
                                              <p:pRg st="15" end="15"/>
                                            </p:txEl>
                                          </p:spTgt>
                                        </p:tgtEl>
                                        <p:attrNameLst>
                                          <p:attrName>ppt_x</p:attrName>
                                        </p:attrNameLst>
                                      </p:cBhvr>
                                      <p:tavLst>
                                        <p:tav tm="0">
                                          <p:val>
                                            <p:strVal val="#ppt_x"/>
                                          </p:val>
                                        </p:tav>
                                        <p:tav tm="100000">
                                          <p:val>
                                            <p:strVal val="#ppt_x"/>
                                          </p:val>
                                        </p:tav>
                                      </p:tavLst>
                                    </p:anim>
                                    <p:anim calcmode="lin" valueType="num">
                                      <p:cBhvr>
                                        <p:cTn id="99" dur="898" decel="100000" fill="hold"/>
                                        <p:tgtEl>
                                          <p:spTgt spid="102402">
                                            <p:txEl>
                                              <p:pRg st="15" end="15"/>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898"/>
                                          </p:stCondLst>
                                        </p:cTn>
                                        <p:tgtEl>
                                          <p:spTgt spid="102402">
                                            <p:txEl>
                                              <p:pRg st="15" end="1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428868"/>
            <a:ext cx="8229600" cy="1143000"/>
          </a:xfrm>
        </p:spPr>
        <p:txBody>
          <a:bodyPr>
            <a:normAutofit fontScale="90000"/>
          </a:bodyPr>
          <a:lstStyle/>
          <a:p>
            <a:r>
              <a:rPr lang="en-US" b="1" u="sng" dirty="0" smtClean="0">
                <a:latin typeface="Times New Roman" pitchFamily="18" charset="0"/>
                <a:cs typeface="Times New Roman" pitchFamily="18" charset="0"/>
              </a:rPr>
              <a:t>ORIGIN OF THE CONCEPT OF REPERTORIZATION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IN" dirty="0"/>
          </a:p>
        </p:txBody>
      </p:sp>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0" y="228600"/>
            <a:ext cx="9144000" cy="6629400"/>
          </a:xfrm>
        </p:spPr>
        <p:txBody>
          <a:bodyPr>
            <a:normAutofit/>
          </a:bodyPr>
          <a:lstStyle/>
          <a:p>
            <a:endParaRPr lang="en-US" b="1" dirty="0" smtClean="0">
              <a:solidFill>
                <a:srgbClr val="FF3300"/>
              </a:solidFill>
              <a:latin typeface="Times New Roman" pitchFamily="18" charset="0"/>
              <a:cs typeface="Times New Roman" pitchFamily="18" charset="0"/>
            </a:endParaRPr>
          </a:p>
          <a:p>
            <a:r>
              <a:rPr lang="en-US" b="1" dirty="0" smtClean="0">
                <a:solidFill>
                  <a:srgbClr val="FF3300"/>
                </a:solidFill>
                <a:latin typeface="Times New Roman" pitchFamily="18" charset="0"/>
                <a:cs typeface="Times New Roman" pitchFamily="18" charset="0"/>
              </a:rPr>
              <a:t>Hahnemann</a:t>
            </a:r>
            <a:r>
              <a:rPr lang="en-US" b="1" dirty="0" smtClean="0">
                <a:latin typeface="Times New Roman" pitchFamily="18" charset="0"/>
                <a:cs typeface="Times New Roman" pitchFamily="18" charset="0"/>
              </a:rPr>
              <a:t> in his Organon has mentioned in </a:t>
            </a:r>
            <a:r>
              <a:rPr lang="en-US" b="1" dirty="0" smtClean="0">
                <a:solidFill>
                  <a:srgbClr val="FF3300"/>
                </a:solidFill>
                <a:latin typeface="Times New Roman" pitchFamily="18" charset="0"/>
                <a:cs typeface="Times New Roman" pitchFamily="18" charset="0"/>
              </a:rPr>
              <a:t>aphorism 153</a:t>
            </a:r>
            <a:r>
              <a:rPr lang="en-US" b="1" dirty="0" smtClean="0">
                <a:latin typeface="Times New Roman" pitchFamily="18" charset="0"/>
                <a:cs typeface="Times New Roman" pitchFamily="18" charset="0"/>
              </a:rPr>
              <a:t> the importance of characteristics symptoms and suggested in the footnote of the same aphorism that the characteristic symptoms should be referred to the repertories for finding out an appropriate  remedy for the case. </a:t>
            </a:r>
          </a:p>
          <a:p>
            <a:r>
              <a:rPr lang="en-US" b="1" dirty="0" smtClean="0">
                <a:latin typeface="Times New Roman" pitchFamily="18" charset="0"/>
                <a:cs typeface="Times New Roman" pitchFamily="18" charset="0"/>
              </a:rPr>
              <a:t>In </a:t>
            </a:r>
            <a:r>
              <a:rPr lang="en-US" b="1" i="1" dirty="0" smtClean="0">
                <a:solidFill>
                  <a:srgbClr val="CC3300"/>
                </a:solidFill>
                <a:latin typeface="Times New Roman" pitchFamily="18" charset="0"/>
                <a:cs typeface="Times New Roman" pitchFamily="18" charset="0"/>
              </a:rPr>
              <a:t>Materia Medica </a:t>
            </a:r>
            <a:r>
              <a:rPr lang="en-US" b="1" i="1" dirty="0" err="1" smtClean="0">
                <a:solidFill>
                  <a:srgbClr val="CC3300"/>
                </a:solidFill>
                <a:latin typeface="Times New Roman" pitchFamily="18" charset="0"/>
                <a:cs typeface="Times New Roman" pitchFamily="18" charset="0"/>
              </a:rPr>
              <a:t>Pura</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he demonstrated the working  of two cases which gave some idea about his concept of  repertorization. </a:t>
            </a: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xEl>
                                              <p:pRg st="1" end="1"/>
                                            </p:txEl>
                                          </p:spTgt>
                                        </p:tgtEl>
                                        <p:attrNameLst>
                                          <p:attrName>style.visibility</p:attrName>
                                        </p:attrNameLst>
                                      </p:cBhvr>
                                      <p:to>
                                        <p:strVal val="visible"/>
                                      </p:to>
                                    </p:set>
                                    <p:anim calcmode="lin" valueType="num">
                                      <p:cBhvr additive="base">
                                        <p:cTn id="7" dur="500" fill="hold"/>
                                        <p:tgtEl>
                                          <p:spTgt spid="931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6">
                                            <p:txEl>
                                              <p:pRg st="2" end="2"/>
                                            </p:txEl>
                                          </p:spTgt>
                                        </p:tgtEl>
                                        <p:attrNameLst>
                                          <p:attrName>style.visibility</p:attrName>
                                        </p:attrNameLst>
                                      </p:cBhvr>
                                      <p:to>
                                        <p:strVal val="visible"/>
                                      </p:to>
                                    </p:set>
                                    <p:anim calcmode="lin" valueType="num">
                                      <p:cBhvr additive="base">
                                        <p:cTn id="13" dur="500" fill="hold"/>
                                        <p:tgtEl>
                                          <p:spTgt spid="931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subTitle" idx="1"/>
          </p:nvPr>
        </p:nvSpPr>
        <p:spPr>
          <a:xfrm>
            <a:off x="0" y="0"/>
            <a:ext cx="9144000" cy="6858000"/>
          </a:xfrm>
        </p:spPr>
        <p:txBody>
          <a:bodyPr>
            <a:normAutofit/>
          </a:bodyPr>
          <a:lstStyle/>
          <a:p>
            <a:pPr algn="l">
              <a:lnSpc>
                <a:spcPct val="90000"/>
              </a:lnSpc>
            </a:pPr>
            <a:endParaRPr lang="en-US" sz="3600" dirty="0" smtClean="0">
              <a:solidFill>
                <a:srgbClr val="990033"/>
              </a:solidFill>
              <a:latin typeface="Times New Roman" pitchFamily="18" charset="0"/>
              <a:cs typeface="Times New Roman" pitchFamily="18" charset="0"/>
            </a:endParaRPr>
          </a:p>
          <a:p>
            <a:pPr algn="l">
              <a:lnSpc>
                <a:spcPct val="90000"/>
              </a:lnSpc>
            </a:pPr>
            <a:r>
              <a:rPr lang="en-US" sz="3600" dirty="0" smtClean="0">
                <a:solidFill>
                  <a:srgbClr val="990033"/>
                </a:solidFill>
                <a:latin typeface="Times New Roman" pitchFamily="18" charset="0"/>
                <a:cs typeface="Times New Roman" pitchFamily="18" charset="0"/>
              </a:rPr>
              <a:t> </a:t>
            </a:r>
            <a:r>
              <a:rPr lang="en-US" b="1" u="sng" dirty="0" smtClean="0">
                <a:solidFill>
                  <a:schemeClr val="tx1"/>
                </a:solidFill>
                <a:latin typeface="Times New Roman" pitchFamily="18" charset="0"/>
                <a:cs typeface="Times New Roman" pitchFamily="18" charset="0"/>
              </a:rPr>
              <a:t>Idea of repertory grew further</a:t>
            </a:r>
          </a:p>
          <a:p>
            <a:pPr algn="l">
              <a:lnSpc>
                <a:spcPct val="90000"/>
              </a:lnSpc>
            </a:pPr>
            <a:endParaRPr lang="en-US" b="1" u="sng" dirty="0" smtClean="0">
              <a:solidFill>
                <a:schemeClr val="tx1"/>
              </a:solidFill>
              <a:latin typeface="Times New Roman" pitchFamily="18" charset="0"/>
              <a:cs typeface="Times New Roman" pitchFamily="18" charset="0"/>
            </a:endParaRPr>
          </a:p>
          <a:p>
            <a:pPr lvl="1" algn="l">
              <a:lnSpc>
                <a:spcPct val="90000"/>
              </a:lnSpc>
              <a:buFont typeface="Arial" pitchFamily="34" charset="0"/>
              <a:buChar char="•"/>
            </a:pPr>
            <a:r>
              <a:rPr lang="en-US" b="1" dirty="0" err="1" smtClean="0">
                <a:solidFill>
                  <a:schemeClr val="tx1"/>
                </a:solidFill>
                <a:latin typeface="Times New Roman" pitchFamily="18" charset="0"/>
                <a:cs typeface="Times New Roman" pitchFamily="18" charset="0"/>
              </a:rPr>
              <a:t>Dr.Gross</a:t>
            </a:r>
            <a:r>
              <a:rPr lang="en-US" b="1" dirty="0" smtClean="0">
                <a:solidFill>
                  <a:schemeClr val="tx1"/>
                </a:solidFill>
                <a:latin typeface="Times New Roman" pitchFamily="18" charset="0"/>
                <a:cs typeface="Times New Roman" pitchFamily="18" charset="0"/>
              </a:rPr>
              <a:t>  and  </a:t>
            </a:r>
            <a:r>
              <a:rPr lang="en-US" b="1" dirty="0" err="1" smtClean="0">
                <a:solidFill>
                  <a:schemeClr val="tx1"/>
                </a:solidFill>
                <a:latin typeface="Times New Roman" pitchFamily="18" charset="0"/>
                <a:cs typeface="Times New Roman" pitchFamily="18" charset="0"/>
              </a:rPr>
              <a:t>Dr.Ruckert</a:t>
            </a:r>
            <a:r>
              <a:rPr lang="en-US" b="1" dirty="0" smtClean="0">
                <a:solidFill>
                  <a:schemeClr val="tx1"/>
                </a:solidFill>
                <a:latin typeface="Times New Roman" pitchFamily="18" charset="0"/>
                <a:cs typeface="Times New Roman" pitchFamily="18" charset="0"/>
              </a:rPr>
              <a:t> compiled a repertory under Hahnemann’s own supervision from 1822 - 1830.</a:t>
            </a:r>
          </a:p>
          <a:p>
            <a:pPr algn="l">
              <a:lnSpc>
                <a:spcPct val="90000"/>
              </a:lnSpc>
              <a:buFont typeface="Arial" pitchFamily="34" charset="0"/>
              <a:buChar char="•"/>
            </a:pPr>
            <a:endParaRPr lang="en-US" b="1" dirty="0" smtClean="0">
              <a:solidFill>
                <a:schemeClr val="tx1"/>
              </a:solidFill>
              <a:latin typeface="Times New Roman" pitchFamily="18" charset="0"/>
              <a:cs typeface="Times New Roman" pitchFamily="18" charset="0"/>
            </a:endParaRPr>
          </a:p>
          <a:p>
            <a:pPr lvl="1" algn="l">
              <a:lnSpc>
                <a:spcPct val="90000"/>
              </a:lnSpc>
              <a:buFont typeface="Arial" pitchFamily="34" charset="0"/>
              <a:buChar char="•"/>
            </a:pPr>
            <a:r>
              <a:rPr lang="en-US" b="1" dirty="0" smtClean="0">
                <a:solidFill>
                  <a:schemeClr val="tx1"/>
                </a:solidFill>
                <a:latin typeface="Times New Roman" pitchFamily="18" charset="0"/>
                <a:cs typeface="Times New Roman" pitchFamily="18" charset="0"/>
              </a:rPr>
              <a:t>It  was  intended  as  a  fifth volume to  chronic diseases ,  but never appeared  in  print .</a:t>
            </a:r>
          </a:p>
          <a:p>
            <a:pPr algn="l">
              <a:lnSpc>
                <a:spcPct val="90000"/>
              </a:lnSpc>
            </a:pPr>
            <a:r>
              <a:rPr lang="en-US" b="1" dirty="0" smtClean="0">
                <a:solidFill>
                  <a:schemeClr val="tx1"/>
                </a:solidFill>
                <a:latin typeface="Times New Roman" pitchFamily="18" charset="0"/>
                <a:cs typeface="Times New Roman" pitchFamily="18" charset="0"/>
              </a:rPr>
              <a:t> </a:t>
            </a:r>
          </a:p>
          <a:p>
            <a:pPr lvl="1" algn="l">
              <a:lnSpc>
                <a:spcPct val="90000"/>
              </a:lnSpc>
              <a:buFont typeface="Arial" pitchFamily="34" charset="0"/>
              <a:buChar char="•"/>
            </a:pPr>
            <a:r>
              <a:rPr lang="en-US" b="1" dirty="0" smtClean="0">
                <a:solidFill>
                  <a:schemeClr val="tx1"/>
                </a:solidFill>
                <a:latin typeface="Times New Roman" pitchFamily="18" charset="0"/>
                <a:cs typeface="Times New Roman" pitchFamily="18" charset="0"/>
              </a:rPr>
              <a:t>Dr. Gross’s  work  is  in  2 volumes  in  his  own  hand  writing  and Dr. </a:t>
            </a:r>
            <a:r>
              <a:rPr lang="en-US" b="1" dirty="0" err="1" smtClean="0">
                <a:solidFill>
                  <a:schemeClr val="tx1"/>
                </a:solidFill>
                <a:latin typeface="Times New Roman" pitchFamily="18" charset="0"/>
                <a:cs typeface="Times New Roman" pitchFamily="18" charset="0"/>
              </a:rPr>
              <a:t>Ruckert’s</a:t>
            </a:r>
            <a:r>
              <a:rPr lang="en-US" b="1" dirty="0" smtClean="0">
                <a:solidFill>
                  <a:schemeClr val="tx1"/>
                </a:solidFill>
                <a:latin typeface="Times New Roman" pitchFamily="18" charset="0"/>
                <a:cs typeface="Times New Roman" pitchFamily="18" charset="0"/>
              </a:rPr>
              <a:t> work is known as the Register of symptoms</a:t>
            </a:r>
            <a:r>
              <a:rPr lang="en-US" dirty="0" smtClean="0">
                <a:solidFill>
                  <a:srgbClr val="000066"/>
                </a:solidFill>
                <a:latin typeface="Times New Roman" pitchFamily="18" charset="0"/>
                <a:cs typeface="Times New Roman" pitchFamily="18" charset="0"/>
              </a:rPr>
              <a:t>.</a:t>
            </a:r>
          </a:p>
          <a:p>
            <a:pPr algn="l">
              <a:lnSpc>
                <a:spcPct val="90000"/>
              </a:lnSpc>
              <a:buFont typeface="Arial" pitchFamily="34" charset="0"/>
              <a:buChar char="•"/>
            </a:pPr>
            <a:endParaRPr lang="en-US" sz="3600" dirty="0" smtClean="0">
              <a:solidFill>
                <a:srgbClr val="000066"/>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transition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anim calcmode="lin" valueType="num">
                                      <p:cBhvr>
                                        <p:cTn id="8"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5603">
                                            <p:txEl>
                                              <p:pRg st="1" end="1"/>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fade">
                                      <p:cBhvr>
                                        <p:cTn id="12" dur="500"/>
                                        <p:tgtEl>
                                          <p:spTgt spid="25603">
                                            <p:txEl>
                                              <p:pRg st="3" end="3"/>
                                            </p:txEl>
                                          </p:spTgt>
                                        </p:tgtEl>
                                      </p:cBhvr>
                                    </p:animEffect>
                                    <p:anim calcmode="lin" valueType="num">
                                      <p:cBhvr>
                                        <p:cTn id="13"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25603">
                                            <p:txEl>
                                              <p:pRg st="3" end="3"/>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animEffect transition="in" filter="fade">
                                      <p:cBhvr>
                                        <p:cTn id="17" dur="500"/>
                                        <p:tgtEl>
                                          <p:spTgt spid="25603">
                                            <p:txEl>
                                              <p:pRg st="5" end="5"/>
                                            </p:txEl>
                                          </p:spTgt>
                                        </p:tgtEl>
                                      </p:cBhvr>
                                    </p:animEffect>
                                    <p:anim calcmode="lin" valueType="num">
                                      <p:cBhvr>
                                        <p:cTn id="18"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2560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4" presetClass="entr" presetSubtype="0" fill="hold" grpId="0" nodeType="click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fade">
                                      <p:cBhvr>
                                        <p:cTn id="24" dur="500"/>
                                        <p:tgtEl>
                                          <p:spTgt spid="25603">
                                            <p:txEl>
                                              <p:pRg st="6" end="6"/>
                                            </p:txEl>
                                          </p:spTgt>
                                        </p:tgtEl>
                                      </p:cBhvr>
                                    </p:animEffect>
                                    <p:anim calcmode="lin" valueType="num">
                                      <p:cBhvr>
                                        <p:cTn id="25"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25603">
                                            <p:txEl>
                                              <p:pRg st="6" end="6"/>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25603">
                                            <p:txEl>
                                              <p:pRg st="7" end="7"/>
                                            </p:txEl>
                                          </p:spTgt>
                                        </p:tgtEl>
                                        <p:attrNameLst>
                                          <p:attrName>style.visibility</p:attrName>
                                        </p:attrNameLst>
                                      </p:cBhvr>
                                      <p:to>
                                        <p:strVal val="visible"/>
                                      </p:to>
                                    </p:set>
                                    <p:animEffect transition="in" filter="fade">
                                      <p:cBhvr>
                                        <p:cTn id="29" dur="500"/>
                                        <p:tgtEl>
                                          <p:spTgt spid="25603">
                                            <p:txEl>
                                              <p:pRg st="7" end="7"/>
                                            </p:txEl>
                                          </p:spTgt>
                                        </p:tgtEl>
                                      </p:cBhvr>
                                    </p:animEffect>
                                    <p:anim calcmode="lin" valueType="num">
                                      <p:cBhvr>
                                        <p:cTn id="30"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25603">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lnSpc>
                <a:spcPct val="90000"/>
              </a:lnSpc>
            </a:pPr>
            <a:endParaRPr lang="en-US" sz="3600" b="1" dirty="0" smtClean="0">
              <a:latin typeface="Times New Roman" pitchFamily="18" charset="0"/>
              <a:cs typeface="Times New Roman" pitchFamily="18" charset="0"/>
            </a:endParaRPr>
          </a:p>
          <a:p>
            <a:pPr>
              <a:lnSpc>
                <a:spcPct val="90000"/>
              </a:lnSpc>
            </a:pPr>
            <a:r>
              <a:rPr lang="en-US" sz="3600" b="1" dirty="0" smtClean="0">
                <a:latin typeface="Times New Roman" pitchFamily="18" charset="0"/>
                <a:cs typeface="Times New Roman" pitchFamily="18" charset="0"/>
              </a:rPr>
              <a:t>These volumes are masterpieces &amp; can be seen in the institute for the history of medicine of the Robert </a:t>
            </a:r>
            <a:r>
              <a:rPr lang="en-US" sz="3600" b="1" dirty="0" err="1" smtClean="0">
                <a:latin typeface="Times New Roman" pitchFamily="18" charset="0"/>
                <a:cs typeface="Times New Roman" pitchFamily="18" charset="0"/>
              </a:rPr>
              <a:t>bosch</a:t>
            </a:r>
            <a:r>
              <a:rPr lang="en-US" sz="3600" b="1" dirty="0" smtClean="0">
                <a:latin typeface="Times New Roman" pitchFamily="18" charset="0"/>
                <a:cs typeface="Times New Roman" pitchFamily="18" charset="0"/>
              </a:rPr>
              <a:t> foundation, Stuttgart.</a:t>
            </a:r>
          </a:p>
          <a:p>
            <a:pPr>
              <a:lnSpc>
                <a:spcPct val="90000"/>
              </a:lnSpc>
            </a:pPr>
            <a:endParaRPr lang="en-US" sz="3600" b="1" dirty="0" smtClean="0">
              <a:latin typeface="Times New Roman" pitchFamily="18" charset="0"/>
              <a:cs typeface="Times New Roman" pitchFamily="18" charset="0"/>
            </a:endParaRPr>
          </a:p>
          <a:p>
            <a:pPr>
              <a:lnSpc>
                <a:spcPct val="90000"/>
              </a:lnSpc>
            </a:pPr>
            <a:r>
              <a:rPr lang="en-US" sz="3600" b="1" dirty="0" smtClean="0">
                <a:latin typeface="Times New Roman" pitchFamily="18" charset="0"/>
                <a:cs typeface="Times New Roman" pitchFamily="18" charset="0"/>
              </a:rPr>
              <a:t> Hahnemann employed </a:t>
            </a:r>
            <a:r>
              <a:rPr lang="en-US" sz="3600" b="1" dirty="0" err="1" smtClean="0">
                <a:latin typeface="Times New Roman" pitchFamily="18" charset="0"/>
                <a:cs typeface="Times New Roman" pitchFamily="18" charset="0"/>
              </a:rPr>
              <a:t>Dr.Jahr</a:t>
            </a:r>
            <a:r>
              <a:rPr lang="en-US" sz="3600" b="1" dirty="0" smtClean="0">
                <a:latin typeface="Times New Roman" pitchFamily="18" charset="0"/>
                <a:cs typeface="Times New Roman" pitchFamily="18" charset="0"/>
              </a:rPr>
              <a:t> to complete the 2nd edition of the chronic disease and also to lay foundation of a repertory and encyclopedia of symptoms.</a:t>
            </a:r>
          </a:p>
          <a:p>
            <a:endParaRPr lang="en-US" sz="3600" b="1"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304800" y="0"/>
            <a:ext cx="8839200" cy="6858000"/>
          </a:xfrm>
        </p:spPr>
        <p:txBody>
          <a:bodyPr>
            <a:noAutofit/>
          </a:bodyPr>
          <a:lstStyle/>
          <a:p>
            <a:pPr algn="l">
              <a:buFont typeface="Arial" pitchFamily="34" charset="0"/>
              <a:buChar char="•"/>
            </a:pPr>
            <a:endParaRPr lang="en-US" b="1" dirty="0" smtClean="0">
              <a:solidFill>
                <a:schemeClr val="tx1"/>
              </a:solidFill>
              <a:latin typeface="Times New Roman" pitchFamily="18" charset="0"/>
              <a:cs typeface="Times New Roman" pitchFamily="18" charset="0"/>
            </a:endParaRPr>
          </a:p>
          <a:p>
            <a:pPr algn="l">
              <a:buFont typeface="Arial" pitchFamily="34" charset="0"/>
              <a:buChar char="•"/>
            </a:pPr>
            <a:endParaRPr lang="en-US" b="1" dirty="0" smtClean="0">
              <a:solidFill>
                <a:schemeClr val="tx1"/>
              </a:solidFill>
              <a:latin typeface="Times New Roman" pitchFamily="18" charset="0"/>
              <a:cs typeface="Times New Roman" pitchFamily="18" charset="0"/>
            </a:endParaRPr>
          </a:p>
          <a:p>
            <a:pPr algn="l">
              <a:buFont typeface="Arial" pitchFamily="34" charset="0"/>
              <a:buChar char="•"/>
            </a:pP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Jahr</a:t>
            </a:r>
            <a:r>
              <a:rPr lang="en-US" b="1" dirty="0" smtClean="0">
                <a:solidFill>
                  <a:schemeClr val="tx1"/>
                </a:solidFill>
                <a:latin typeface="Times New Roman" pitchFamily="18" charset="0"/>
                <a:cs typeface="Times New Roman" pitchFamily="18" charset="0"/>
              </a:rPr>
              <a:t> published his first repertory in 1835. The 2nd edition was in German language in 2 volumes containing 1052 &amp; 1254 pages, followed by 3rd repertory on glands, bones, mucous membranes, ducts, skin diseases.</a:t>
            </a:r>
          </a:p>
          <a:p>
            <a:pPr algn="l">
              <a:buFont typeface="Arial" pitchFamily="34" charset="0"/>
              <a:buChar char="•"/>
            </a:pPr>
            <a:r>
              <a:rPr lang="en-US" b="1" dirty="0" smtClean="0">
                <a:solidFill>
                  <a:schemeClr val="tx1"/>
                </a:solidFill>
                <a:latin typeface="Times New Roman" pitchFamily="18" charset="0"/>
                <a:cs typeface="Times New Roman" pitchFamily="18" charset="0"/>
              </a:rPr>
              <a:t> Technically Hahnemann was the first </a:t>
            </a:r>
            <a:r>
              <a:rPr lang="en-US" b="1" dirty="0" err="1" smtClean="0">
                <a:solidFill>
                  <a:schemeClr val="tx1"/>
                </a:solidFill>
                <a:latin typeface="Times New Roman" pitchFamily="18" charset="0"/>
                <a:cs typeface="Times New Roman" pitchFamily="18" charset="0"/>
              </a:rPr>
              <a:t>repertorian</a:t>
            </a:r>
            <a:r>
              <a:rPr lang="en-US" b="1" dirty="0" smtClean="0">
                <a:solidFill>
                  <a:schemeClr val="tx1"/>
                </a:solidFill>
                <a:latin typeface="Times New Roman" pitchFamily="18" charset="0"/>
                <a:cs typeface="Times New Roman" pitchFamily="18" charset="0"/>
              </a:rPr>
              <a:t> yet the  credit for  publishing  the  first  repertory  goes to </a:t>
            </a:r>
            <a:r>
              <a:rPr lang="en-US" b="1" dirty="0" err="1" smtClean="0">
                <a:solidFill>
                  <a:schemeClr val="tx1"/>
                </a:solidFill>
                <a:latin typeface="Times New Roman" pitchFamily="18" charset="0"/>
                <a:cs typeface="Times New Roman" pitchFamily="18" charset="0"/>
              </a:rPr>
              <a:t>Boenninghausen</a:t>
            </a:r>
            <a:r>
              <a:rPr lang="en-US" b="1" dirty="0" smtClean="0">
                <a:solidFill>
                  <a:schemeClr val="tx1"/>
                </a:solidFill>
                <a:latin typeface="Times New Roman" pitchFamily="18" charset="0"/>
                <a:cs typeface="Times New Roman" pitchFamily="18" charset="0"/>
              </a:rPr>
              <a:t>.</a:t>
            </a:r>
          </a:p>
          <a:p>
            <a:pPr algn="l">
              <a:buFont typeface="Arial" pitchFamily="34" charset="0"/>
              <a:buChar char="•"/>
            </a:pPr>
            <a:endParaRPr lang="en-US" b="1" dirty="0" smtClean="0">
              <a:solidFill>
                <a:schemeClr val="tx1"/>
              </a:solidFill>
              <a:latin typeface="Times New Roman" pitchFamily="18" charset="0"/>
              <a:cs typeface="Times New Roman" pitchFamily="18" charset="0"/>
            </a:endParaRPr>
          </a:p>
          <a:p>
            <a:pPr algn="l"/>
            <a:r>
              <a:rPr lang="en-US" b="1" dirty="0" smtClean="0">
                <a:solidFill>
                  <a:schemeClr val="tx1"/>
                </a:solidFill>
                <a:latin typeface="Times New Roman" pitchFamily="18" charset="0"/>
                <a:cs typeface="Times New Roman" pitchFamily="18" charset="0"/>
              </a:rPr>
              <a:t>	</a:t>
            </a:r>
          </a:p>
        </p:txBody>
      </p:sp>
      <p:sp>
        <p:nvSpPr>
          <p:cNvPr id="3" name="Footer Placeholder 2"/>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box(in)">
                                      <p:cBhvr>
                                        <p:cTn id="7" dur="500"/>
                                        <p:tgtEl>
                                          <p:spTgt spid="266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27">
                                            <p:txEl>
                                              <p:pRg st="3" end="3"/>
                                            </p:txEl>
                                          </p:spTgt>
                                        </p:tgtEl>
                                        <p:attrNameLst>
                                          <p:attrName>style.visibility</p:attrName>
                                        </p:attrNameLst>
                                      </p:cBhvr>
                                      <p:to>
                                        <p:strVal val="visible"/>
                                      </p:to>
                                    </p:set>
                                    <p:animEffect transition="in" filter="box(in)">
                                      <p:cBhvr>
                                        <p:cTn id="12" dur="500"/>
                                        <p:tgtEl>
                                          <p:spTgt spid="266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box(in)">
                                      <p:cBhvr>
                                        <p:cTn id="17"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u="sng" dirty="0" smtClean="0">
                <a:solidFill>
                  <a:srgbClr val="FF0066"/>
                </a:solidFill>
                <a:latin typeface="Times New Roman" pitchFamily="18" charset="0"/>
                <a:cs typeface="Times New Roman" pitchFamily="18" charset="0"/>
              </a:rPr>
              <a:t/>
            </a:r>
            <a:br>
              <a:rPr lang="en-US" sz="4000" u="sng" dirty="0" smtClean="0">
                <a:solidFill>
                  <a:srgbClr val="FF0066"/>
                </a:solidFill>
                <a:latin typeface="Times New Roman" pitchFamily="18" charset="0"/>
                <a:cs typeface="Times New Roman" pitchFamily="18" charset="0"/>
              </a:rPr>
            </a:br>
            <a:r>
              <a:rPr lang="en-US" sz="4000" b="1" u="sng" dirty="0" smtClean="0">
                <a:solidFill>
                  <a:schemeClr val="accent1">
                    <a:lumMod val="50000"/>
                  </a:schemeClr>
                </a:solidFill>
                <a:latin typeface="Times New Roman" pitchFamily="18" charset="0"/>
                <a:cs typeface="Times New Roman" pitchFamily="18" charset="0"/>
              </a:rPr>
              <a:t>BOENNINGHAUSEN’S ERA</a:t>
            </a:r>
            <a:br>
              <a:rPr lang="en-US" sz="4000" b="1" u="sng" dirty="0" smtClean="0">
                <a:solidFill>
                  <a:schemeClr val="accent1">
                    <a:lumMod val="50000"/>
                  </a:schemeClr>
                </a:solidFill>
                <a:latin typeface="Times New Roman" pitchFamily="18" charset="0"/>
                <a:cs typeface="Times New Roman" pitchFamily="18" charset="0"/>
              </a:rPr>
            </a:br>
            <a:endParaRPr lang="en-US" sz="4000" b="1"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28736"/>
            <a:ext cx="8229600" cy="4697427"/>
          </a:xfrm>
        </p:spPr>
        <p:txBody>
          <a:bodyPr>
            <a:noAutofit/>
          </a:bodyPr>
          <a:lstStyle/>
          <a:p>
            <a:pPr>
              <a:buNone/>
            </a:pPr>
            <a:r>
              <a:rPr lang="en-US" sz="3600" b="1" dirty="0" smtClean="0">
                <a:latin typeface="Times New Roman" pitchFamily="18" charset="0"/>
                <a:cs typeface="Times New Roman" pitchFamily="18" charset="0"/>
              </a:rPr>
              <a:t>      </a:t>
            </a:r>
          </a:p>
          <a:p>
            <a:r>
              <a:rPr lang="en-US" sz="3600" b="1" dirty="0" smtClean="0">
                <a:latin typeface="Times New Roman" pitchFamily="18" charset="0"/>
                <a:cs typeface="Times New Roman" pitchFamily="18" charset="0"/>
              </a:rPr>
              <a:t>Finally </a:t>
            </a:r>
            <a:r>
              <a:rPr lang="en-US" sz="3600" b="1" dirty="0" err="1" smtClean="0">
                <a:latin typeface="Times New Roman" pitchFamily="18" charset="0"/>
                <a:cs typeface="Times New Roman" pitchFamily="18" charset="0"/>
              </a:rPr>
              <a:t>Boenninghausen</a:t>
            </a:r>
            <a:r>
              <a:rPr lang="en-US" sz="3600" b="1" dirty="0" smtClean="0">
                <a:latin typeface="Times New Roman" pitchFamily="18" charset="0"/>
                <a:cs typeface="Times New Roman" pitchFamily="18" charset="0"/>
              </a:rPr>
              <a:t> made a serious attempt in this direction under Hahnemann’s instruction. </a:t>
            </a:r>
          </a:p>
          <a:p>
            <a:r>
              <a:rPr lang="en-US" sz="3600" b="1" dirty="0" smtClean="0">
                <a:latin typeface="Times New Roman" pitchFamily="18" charset="0"/>
                <a:cs typeface="Times New Roman" pitchFamily="18" charset="0"/>
              </a:rPr>
              <a:t>His pioneering work published in 1832 was not only successful, but it became a progenitor of all the later repertories.</a:t>
            </a:r>
            <a:endParaRPr lang="en-US" sz="36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References</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b="1" dirty="0" smtClean="0">
                <a:latin typeface="Times New Roman" pitchFamily="18" charset="0"/>
                <a:cs typeface="Times New Roman" pitchFamily="18" charset="0"/>
              </a:rPr>
              <a:t>A reference to repertories for homoeopathic students-DR. SIJU .P.V </a:t>
            </a:r>
          </a:p>
          <a:p>
            <a:r>
              <a:rPr lang="en-US" b="1" dirty="0" smtClean="0">
                <a:latin typeface="Times New Roman" pitchFamily="18" charset="0"/>
                <a:cs typeface="Times New Roman" pitchFamily="18" charset="0"/>
              </a:rPr>
              <a:t>Essentials of repertorisation-DR.SHASHI KANT TIWARI</a:t>
            </a:r>
          </a:p>
          <a:p>
            <a:r>
              <a:rPr lang="en-US" b="1" dirty="0" err="1" smtClean="0">
                <a:latin typeface="Times New Roman" pitchFamily="18" charset="0"/>
                <a:cs typeface="Times New Roman" pitchFamily="18" charset="0"/>
              </a:rPr>
              <a:t>Fragmenta</a:t>
            </a:r>
            <a:r>
              <a:rPr lang="en-US" b="1" dirty="0" smtClean="0">
                <a:latin typeface="Times New Roman" pitchFamily="18" charset="0"/>
                <a:cs typeface="Times New Roman" pitchFamily="18" charset="0"/>
              </a:rPr>
              <a:t> De </a:t>
            </a:r>
            <a:r>
              <a:rPr lang="en-US" b="1" dirty="0" err="1" smtClean="0">
                <a:latin typeface="Times New Roman" pitchFamily="18" charset="0"/>
                <a:cs typeface="Times New Roman" pitchFamily="18" charset="0"/>
              </a:rPr>
              <a:t>Viribus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Medicamentorum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Positivis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Sive</a:t>
            </a:r>
            <a:r>
              <a:rPr lang="en-US" b="1" dirty="0" smtClean="0">
                <a:latin typeface="Times New Roman" pitchFamily="18" charset="0"/>
                <a:cs typeface="Times New Roman" pitchFamily="18" charset="0"/>
              </a:rPr>
              <a:t> In Sano </a:t>
            </a:r>
            <a:r>
              <a:rPr lang="en-US" b="1" dirty="0" err="1" smtClean="0">
                <a:latin typeface="Times New Roman" pitchFamily="18" charset="0"/>
                <a:cs typeface="Times New Roman" pitchFamily="18" charset="0"/>
              </a:rPr>
              <a:t>corpore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Humano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Observatis</a:t>
            </a:r>
            <a:r>
              <a:rPr lang="en-US" b="1" dirty="0" smtClean="0">
                <a:latin typeface="Times New Roman" pitchFamily="18" charset="0"/>
                <a:cs typeface="Times New Roman" pitchFamily="18" charset="0"/>
              </a:rPr>
              <a:t>.</a:t>
            </a:r>
          </a:p>
          <a:p>
            <a:r>
              <a:rPr lang="en-US" b="1" dirty="0" err="1" smtClean="0">
                <a:latin typeface="Times New Roman" pitchFamily="18" charset="0"/>
                <a:cs typeface="Times New Roman" pitchFamily="18" charset="0"/>
              </a:rPr>
              <a:t>Organon</a:t>
            </a:r>
            <a:r>
              <a:rPr lang="en-US" b="1" dirty="0" smtClean="0">
                <a:latin typeface="Times New Roman" pitchFamily="18" charset="0"/>
                <a:cs typeface="Times New Roman" pitchFamily="18" charset="0"/>
              </a:rPr>
              <a:t> of Medicine –</a:t>
            </a:r>
            <a:r>
              <a:rPr lang="en-US" b="1" dirty="0" err="1" smtClean="0">
                <a:latin typeface="Times New Roman" pitchFamily="18" charset="0"/>
                <a:cs typeface="Times New Roman" pitchFamily="18" charset="0"/>
              </a:rPr>
              <a:t>Dr.Samuel</a:t>
            </a:r>
            <a:r>
              <a:rPr lang="en-US" b="1" dirty="0" smtClean="0">
                <a:latin typeface="Times New Roman" pitchFamily="18" charset="0"/>
                <a:cs typeface="Times New Roman" pitchFamily="18" charset="0"/>
              </a:rPr>
              <a:t> Hahnemann</a:t>
            </a:r>
          </a:p>
          <a:p>
            <a:r>
              <a:rPr lang="en-US" b="1" dirty="0" smtClean="0">
                <a:latin typeface="Times New Roman" pitchFamily="18" charset="0"/>
                <a:cs typeface="Times New Roman" pitchFamily="18" charset="0"/>
              </a:rPr>
              <a:t> Life History Of Hahnemann,  Richard </a:t>
            </a:r>
            <a:r>
              <a:rPr lang="en-US" b="1" dirty="0" err="1" smtClean="0">
                <a:latin typeface="Times New Roman" pitchFamily="18" charset="0"/>
                <a:cs typeface="Times New Roman" pitchFamily="18" charset="0"/>
              </a:rPr>
              <a:t>Haehl</a:t>
            </a:r>
            <a:r>
              <a:rPr lang="en-US" b="1" dirty="0" smtClean="0">
                <a:latin typeface="Times New Roman" pitchFamily="18" charset="0"/>
                <a:cs typeface="Times New Roman" pitchFamily="18" charset="0"/>
              </a:rPr>
              <a:t>.</a:t>
            </a:r>
          </a:p>
          <a:p>
            <a:r>
              <a:rPr lang="en-US" b="1" dirty="0" smtClean="0">
                <a:latin typeface="Times New Roman" pitchFamily="18" charset="0"/>
                <a:cs typeface="Times New Roman" pitchFamily="18" charset="0"/>
              </a:rPr>
              <a:t>Repertory of </a:t>
            </a:r>
            <a:r>
              <a:rPr lang="en-US" b="1" dirty="0" err="1" smtClean="0">
                <a:latin typeface="Times New Roman" pitchFamily="18" charset="0"/>
                <a:cs typeface="Times New Roman" pitchFamily="18" charset="0"/>
              </a:rPr>
              <a:t>Hering’s</a:t>
            </a:r>
            <a:r>
              <a:rPr lang="en-US" b="1" dirty="0" smtClean="0">
                <a:latin typeface="Times New Roman" pitchFamily="18" charset="0"/>
                <a:cs typeface="Times New Roman" pitchFamily="18" charset="0"/>
              </a:rPr>
              <a:t> Guiding symptoms of Materia Medica-</a:t>
            </a:r>
            <a:r>
              <a:rPr lang="en-US" b="1" dirty="0" err="1" smtClean="0">
                <a:latin typeface="Times New Roman" pitchFamily="18" charset="0"/>
                <a:cs typeface="Times New Roman" pitchFamily="18" charset="0"/>
              </a:rPr>
              <a:t>jahr</a:t>
            </a:r>
            <a:r>
              <a:rPr lang="en-US" b="1" dirty="0" smtClean="0">
                <a:latin typeface="Times New Roman" pitchFamily="18" charset="0"/>
                <a:cs typeface="Times New Roman" pitchFamily="18" charset="0"/>
              </a:rPr>
              <a:t> repertory.</a:t>
            </a:r>
          </a:p>
          <a:p>
            <a:endParaRPr lang="en-US" b="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IN" b="1" dirty="0"/>
          </a:p>
        </p:txBody>
      </p:sp>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304800" y="1428736"/>
            <a:ext cx="8229600" cy="4214842"/>
          </a:xfrm>
          <a:prstGeom prst="rect">
            <a:avLst/>
          </a:prstGeom>
          <a:noFill/>
          <a:ln w="12700">
            <a:noFill/>
            <a:miter lim="800000"/>
            <a:headEnd/>
            <a:tailEnd/>
          </a:ln>
        </p:spPr>
        <p:txBody>
          <a:bodyPr wrap="none" anchor="ctr"/>
          <a:lstStyle/>
          <a:p>
            <a:pPr>
              <a:spcBef>
                <a:spcPct val="0"/>
              </a:spcBef>
              <a:buFont typeface="Monotype Sorts" pitchFamily="2" charset="2"/>
              <a:buNone/>
            </a:pPr>
            <a:endParaRPr kumimoji="0" lang="en-US" sz="4000" b="1" dirty="0" smtClean="0">
              <a:solidFill>
                <a:schemeClr val="folHlink"/>
              </a:solidFill>
              <a:latin typeface="Bell MT" pitchFamily="18" charset="0"/>
            </a:endParaRPr>
          </a:p>
          <a:p>
            <a:pPr>
              <a:spcBef>
                <a:spcPct val="0"/>
              </a:spcBef>
              <a:buFont typeface="Monotype Sorts" pitchFamily="2" charset="2"/>
              <a:buNone/>
            </a:pPr>
            <a:r>
              <a:rPr kumimoji="0" lang="en-US" sz="4000" b="1" dirty="0" err="1" smtClean="0">
                <a:solidFill>
                  <a:schemeClr val="folHlink"/>
                </a:solidFill>
                <a:latin typeface="Bell MT" pitchFamily="18" charset="0"/>
              </a:rPr>
              <a:t>Dr.Hahnemann</a:t>
            </a:r>
            <a:r>
              <a:rPr kumimoji="0" lang="en-US" sz="4000" b="1" dirty="0" smtClean="0">
                <a:solidFill>
                  <a:schemeClr val="folHlink"/>
                </a:solidFill>
                <a:latin typeface="Bell MT" pitchFamily="18" charset="0"/>
              </a:rPr>
              <a:t> </a:t>
            </a:r>
            <a:r>
              <a:rPr kumimoji="0" lang="en-US" sz="4000" b="1" dirty="0">
                <a:solidFill>
                  <a:schemeClr val="folHlink"/>
                </a:solidFill>
                <a:latin typeface="Bell MT" pitchFamily="18" charset="0"/>
              </a:rPr>
              <a:t>proved more than 90</a:t>
            </a:r>
          </a:p>
          <a:p>
            <a:pPr>
              <a:spcBef>
                <a:spcPct val="0"/>
              </a:spcBef>
              <a:buFont typeface="Monotype Sorts" pitchFamily="2" charset="2"/>
              <a:buNone/>
            </a:pPr>
            <a:r>
              <a:rPr kumimoji="0" lang="en-US" sz="4000" b="1" dirty="0">
                <a:solidFill>
                  <a:schemeClr val="folHlink"/>
                </a:solidFill>
                <a:latin typeface="Bell MT" pitchFamily="18" charset="0"/>
              </a:rPr>
              <a:t>drugs and recorded</a:t>
            </a:r>
            <a:r>
              <a:rPr kumimoji="0" lang="en-US" sz="4000" b="1" dirty="0" smtClean="0">
                <a:solidFill>
                  <a:schemeClr val="folHlink"/>
                </a:solidFill>
                <a:latin typeface="Bell MT" pitchFamily="18" charset="0"/>
              </a:rPr>
              <a:t>, but </a:t>
            </a:r>
            <a:r>
              <a:rPr kumimoji="0" lang="en-US" sz="4000" b="1" dirty="0">
                <a:solidFill>
                  <a:schemeClr val="folHlink"/>
                </a:solidFill>
                <a:latin typeface="Bell MT" pitchFamily="18" charset="0"/>
              </a:rPr>
              <a:t>he himself </a:t>
            </a:r>
          </a:p>
          <a:p>
            <a:pPr>
              <a:spcBef>
                <a:spcPct val="0"/>
              </a:spcBef>
              <a:buFont typeface="Monotype Sorts" pitchFamily="2" charset="2"/>
              <a:buNone/>
            </a:pPr>
            <a:r>
              <a:rPr kumimoji="0" lang="en-US" sz="4000" b="1" dirty="0">
                <a:solidFill>
                  <a:schemeClr val="folHlink"/>
                </a:solidFill>
                <a:latin typeface="Bell MT" pitchFamily="18" charset="0"/>
              </a:rPr>
              <a:t>couldn’t prescribe without referring</a:t>
            </a:r>
          </a:p>
          <a:p>
            <a:pPr>
              <a:spcBef>
                <a:spcPct val="0"/>
              </a:spcBef>
              <a:buFont typeface="Monotype Sorts" pitchFamily="2" charset="2"/>
              <a:buNone/>
            </a:pPr>
            <a:r>
              <a:rPr kumimoji="0" lang="en-US" sz="4000" b="1" dirty="0">
                <a:solidFill>
                  <a:schemeClr val="folHlink"/>
                </a:solidFill>
                <a:latin typeface="Bell MT" pitchFamily="18" charset="0"/>
              </a:rPr>
              <a:t>to it</a:t>
            </a:r>
            <a:r>
              <a:rPr kumimoji="0" lang="en-US" sz="4000" b="1" dirty="0" smtClean="0">
                <a:solidFill>
                  <a:schemeClr val="folHlink"/>
                </a:solidFill>
                <a:latin typeface="Bell MT" pitchFamily="18" charset="0"/>
              </a:rPr>
              <a:t>, which </a:t>
            </a:r>
            <a:r>
              <a:rPr kumimoji="0" lang="en-US" sz="4000" b="1" dirty="0">
                <a:solidFill>
                  <a:schemeClr val="folHlink"/>
                </a:solidFill>
                <a:latin typeface="Bell MT" pitchFamily="18" charset="0"/>
              </a:rPr>
              <a:t>was time consuming and</a:t>
            </a:r>
          </a:p>
          <a:p>
            <a:pPr>
              <a:spcBef>
                <a:spcPct val="0"/>
              </a:spcBef>
              <a:buFont typeface="Monotype Sorts" pitchFamily="2" charset="2"/>
              <a:buNone/>
            </a:pPr>
            <a:r>
              <a:rPr kumimoji="0" lang="en-US" sz="4000" b="1" dirty="0">
                <a:solidFill>
                  <a:schemeClr val="folHlink"/>
                </a:solidFill>
                <a:latin typeface="Bell MT" pitchFamily="18" charset="0"/>
              </a:rPr>
              <a:t>laborious  task. </a:t>
            </a:r>
            <a:r>
              <a:rPr kumimoji="0" lang="en-US" sz="4000" b="1" dirty="0" smtClean="0">
                <a:solidFill>
                  <a:schemeClr val="folHlink"/>
                </a:solidFill>
                <a:latin typeface="Bell MT" pitchFamily="18" charset="0"/>
              </a:rPr>
              <a:t>So </a:t>
            </a:r>
            <a:r>
              <a:rPr kumimoji="0" lang="en-US" sz="4000" b="1" dirty="0">
                <a:solidFill>
                  <a:schemeClr val="folHlink"/>
                </a:solidFill>
                <a:latin typeface="Bell MT" pitchFamily="18" charset="0"/>
              </a:rPr>
              <a:t>he himself felt </a:t>
            </a:r>
            <a:endParaRPr kumimoji="0" lang="en-US" sz="4000" b="1" dirty="0" smtClean="0">
              <a:solidFill>
                <a:schemeClr val="folHlink"/>
              </a:solidFill>
              <a:latin typeface="Bell MT" pitchFamily="18" charset="0"/>
            </a:endParaRPr>
          </a:p>
          <a:p>
            <a:pPr>
              <a:spcBef>
                <a:spcPct val="0"/>
              </a:spcBef>
              <a:buFont typeface="Monotype Sorts" pitchFamily="2" charset="2"/>
              <a:buNone/>
            </a:pPr>
            <a:r>
              <a:rPr kumimoji="0" lang="en-US" sz="4000" b="1" dirty="0" smtClean="0">
                <a:solidFill>
                  <a:schemeClr val="folHlink"/>
                </a:solidFill>
                <a:latin typeface="Bell MT" pitchFamily="18" charset="0"/>
              </a:rPr>
              <a:t>the </a:t>
            </a:r>
            <a:r>
              <a:rPr kumimoji="0" lang="en-US" sz="4000" b="1" dirty="0">
                <a:solidFill>
                  <a:schemeClr val="folHlink"/>
                </a:solidFill>
                <a:latin typeface="Bell MT" pitchFamily="18" charset="0"/>
              </a:rPr>
              <a:t>need </a:t>
            </a:r>
            <a:r>
              <a:rPr kumimoji="0" lang="en-US" sz="4000" b="1" dirty="0" smtClean="0">
                <a:solidFill>
                  <a:schemeClr val="folHlink"/>
                </a:solidFill>
                <a:latin typeface="Bell MT" pitchFamily="18" charset="0"/>
              </a:rPr>
              <a:t>of indexing </a:t>
            </a:r>
            <a:r>
              <a:rPr kumimoji="0" lang="en-US" sz="4000" b="1" dirty="0">
                <a:solidFill>
                  <a:schemeClr val="folHlink"/>
                </a:solidFill>
                <a:latin typeface="Bell MT" pitchFamily="18" charset="0"/>
              </a:rPr>
              <a:t>of symptoms.</a:t>
            </a:r>
          </a:p>
          <a:p>
            <a:pPr>
              <a:spcBef>
                <a:spcPct val="0"/>
              </a:spcBef>
              <a:buFont typeface="Monotype Sorts" pitchFamily="2" charset="2"/>
              <a:buNone/>
            </a:pPr>
            <a:endParaRPr kumimoji="0" lang="en-US" sz="4000" b="1" dirty="0">
              <a:solidFill>
                <a:schemeClr val="folHlink"/>
              </a:solidFill>
              <a:latin typeface="Bell MT" pitchFamily="18" charset="0"/>
            </a:endParaRPr>
          </a:p>
          <a:p>
            <a:pPr>
              <a:spcBef>
                <a:spcPct val="0"/>
              </a:spcBef>
            </a:pPr>
            <a:endParaRPr kumimoji="0" lang="en-US" sz="4000" b="1" dirty="0">
              <a:latin typeface="Bell MT" pitchFamily="18" charset="0"/>
            </a:endParaRPr>
          </a:p>
        </p:txBody>
      </p:sp>
      <p:sp>
        <p:nvSpPr>
          <p:cNvPr id="26627" name="Rectangle 5"/>
          <p:cNvSpPr>
            <a:spLocks noGrp="1" noChangeArrowheads="1"/>
          </p:cNvSpPr>
          <p:nvPr>
            <p:ph type="title"/>
          </p:nvPr>
        </p:nvSpPr>
        <p:spPr>
          <a:xfrm>
            <a:off x="642910" y="0"/>
            <a:ext cx="7772400" cy="1143000"/>
          </a:xfrm>
          <a:noFill/>
        </p:spPr>
        <p:txBody>
          <a:bodyPr>
            <a:normAutofit/>
          </a:bodyPr>
          <a:lstStyle/>
          <a:p>
            <a:r>
              <a:rPr lang="en-US" sz="3600" b="1" u="sng" dirty="0" smtClean="0">
                <a:solidFill>
                  <a:srgbClr val="0000CC"/>
                </a:solidFill>
                <a:latin typeface="Times New Roman" pitchFamily="18" charset="0"/>
                <a:cs typeface="Times New Roman" pitchFamily="18" charset="0"/>
              </a:rPr>
              <a:t>History &amp; Evolution</a:t>
            </a:r>
            <a:endParaRPr lang="en-US" sz="3600" b="1" dirty="0" smtClean="0">
              <a:solidFill>
                <a:srgbClr val="0000CC"/>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diamond(in)">
                                      <p:cBhvr>
                                        <p:cTn id="7" dur="2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7"/>
          <p:cNvSpPr>
            <a:spLocks noGrp="1" noChangeArrowheads="1"/>
          </p:cNvSpPr>
          <p:nvPr>
            <p:ph type="subTitle" idx="1"/>
          </p:nvPr>
        </p:nvSpPr>
        <p:spPr>
          <a:xfrm>
            <a:off x="0" y="0"/>
            <a:ext cx="9144000" cy="6858000"/>
          </a:xfrm>
        </p:spPr>
        <p:txBody>
          <a:bodyPr/>
          <a:lstStyle/>
          <a:p>
            <a:endParaRPr lang="en-US" dirty="0" smtClean="0">
              <a:solidFill>
                <a:srgbClr val="0000CC"/>
              </a:solidFill>
            </a:endParaRPr>
          </a:p>
        </p:txBody>
      </p:sp>
      <p:sp>
        <p:nvSpPr>
          <p:cNvPr id="54279" name="WordArt 1031"/>
          <p:cNvSpPr>
            <a:spLocks noChangeArrowheads="1" noChangeShapeType="1" noTextEdit="1"/>
          </p:cNvSpPr>
          <p:nvPr/>
        </p:nvSpPr>
        <p:spPr bwMode="auto">
          <a:xfrm>
            <a:off x="0" y="2286000"/>
            <a:ext cx="9144000" cy="2286000"/>
          </a:xfrm>
          <a:prstGeom prst="rect">
            <a:avLst/>
          </a:prstGeom>
        </p:spPr>
        <p:txBody>
          <a:bodyPr wrap="none" fromWordArt="1">
            <a:prstTxWarp prst="textDeflate">
              <a:avLst>
                <a:gd name="adj" fmla="val 26227"/>
              </a:avLst>
            </a:prstTxWarp>
          </a:bodyPr>
          <a:lstStyle/>
          <a:p>
            <a:pPr algn="ctr"/>
            <a:r>
              <a:rPr lang="en-US" sz="3600" kern="10" dirty="0">
                <a:ln w="9525">
                  <a:solidFill>
                    <a:srgbClr val="FF99CC"/>
                  </a:solidFill>
                  <a:round/>
                  <a:headEnd/>
                  <a:tailEnd/>
                </a:ln>
                <a:solidFill>
                  <a:schemeClr val="folHlink"/>
                </a:solidFill>
                <a:effectLst>
                  <a:outerShdw dist="107763" dir="18900000" algn="ctr" rotWithShape="0">
                    <a:srgbClr val="868686"/>
                  </a:outerShdw>
                </a:effectLst>
                <a:latin typeface="Impact"/>
              </a:rPr>
              <a:t>THANK YOU</a:t>
            </a:r>
          </a:p>
        </p:txBody>
      </p:sp>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 calcmode="lin" valueType="num">
                                      <p:cBhvr>
                                        <p:cTn id="7" dur="5000" fill="hold"/>
                                        <p:tgtEl>
                                          <p:spTgt spid="54279"/>
                                        </p:tgtEl>
                                        <p:attrNameLst>
                                          <p:attrName>ppt_w</p:attrName>
                                        </p:attrNameLst>
                                      </p:cBhvr>
                                      <p:tavLst>
                                        <p:tav tm="0" fmla="#ppt_w*sin(2.5*pi*$)">
                                          <p:val>
                                            <p:fltVal val="0"/>
                                          </p:val>
                                        </p:tav>
                                        <p:tav tm="100000">
                                          <p:val>
                                            <p:fltVal val="1"/>
                                          </p:val>
                                        </p:tav>
                                      </p:tavLst>
                                    </p:anim>
                                    <p:anim calcmode="lin" valueType="num">
                                      <p:cBhvr>
                                        <p:cTn id="8" dur="5000" fill="hold"/>
                                        <p:tgtEl>
                                          <p:spTgt spid="5427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304800" y="228600"/>
            <a:ext cx="8534400" cy="6629400"/>
          </a:xfrm>
        </p:spPr>
        <p:txBody>
          <a:bodyPr>
            <a:normAutofit/>
          </a:bodyPr>
          <a:lstStyle/>
          <a:p>
            <a:pPr>
              <a:lnSpc>
                <a:spcPct val="90000"/>
              </a:lnSpc>
            </a:pPr>
            <a:endParaRPr lang="en-US" sz="3600" dirty="0" smtClean="0">
              <a:latin typeface="Times New Roman" pitchFamily="18" charset="0"/>
              <a:cs typeface="Times New Roman" pitchFamily="18" charset="0"/>
            </a:endParaRPr>
          </a:p>
          <a:p>
            <a:pPr>
              <a:lnSpc>
                <a:spcPct val="90000"/>
              </a:lnSpc>
            </a:pPr>
            <a:r>
              <a:rPr lang="en-US" sz="3600" b="1" dirty="0" smtClean="0">
                <a:latin typeface="Times New Roman" pitchFamily="18" charset="0"/>
                <a:cs typeface="Times New Roman" pitchFamily="18" charset="0"/>
              </a:rPr>
              <a:t>Therefore, he conceived the idea of indexing the Materia Medica logically, which can help a practitioner to find the needed symptoms along with all the corresponding medicines.</a:t>
            </a:r>
          </a:p>
          <a:p>
            <a:pPr>
              <a:lnSpc>
                <a:spcPct val="90000"/>
              </a:lnSpc>
              <a:buNone/>
            </a:pPr>
            <a:endParaRPr lang="en-US" sz="3600" b="1" dirty="0" smtClean="0">
              <a:latin typeface="Times New Roman" pitchFamily="18" charset="0"/>
              <a:cs typeface="Times New Roman" pitchFamily="18" charset="0"/>
            </a:endParaRPr>
          </a:p>
          <a:p>
            <a:pPr>
              <a:lnSpc>
                <a:spcPct val="90000"/>
              </a:lnSpc>
            </a:pPr>
            <a:r>
              <a:rPr lang="en-US" sz="3600" b="1" dirty="0" smtClean="0">
                <a:latin typeface="Times New Roman" pitchFamily="18" charset="0"/>
                <a:cs typeface="Times New Roman" pitchFamily="18" charset="0"/>
              </a:rPr>
              <a:t>Such an index can help a physician to find a medicine. Which covers the maximum symptoms of the patients. </a:t>
            </a:r>
          </a:p>
        </p:txBody>
      </p:sp>
      <p:sp>
        <p:nvSpPr>
          <p:cNvPr id="3" name="Footer Placeholder 2"/>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426">
                                            <p:txEl>
                                              <p:pRg st="1" end="1"/>
                                            </p:txEl>
                                          </p:spTgt>
                                        </p:tgtEl>
                                        <p:attrNameLst>
                                          <p:attrName>style.visibility</p:attrName>
                                        </p:attrNameLst>
                                      </p:cBhvr>
                                      <p:to>
                                        <p:strVal val="visible"/>
                                      </p:to>
                                    </p:set>
                                    <p:animEffect transition="in" filter="wipe(left)">
                                      <p:cBhvr>
                                        <p:cTn id="7" dur="500"/>
                                        <p:tgtEl>
                                          <p:spTgt spid="1034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426">
                                            <p:txEl>
                                              <p:pRg st="3" end="3"/>
                                            </p:txEl>
                                          </p:spTgt>
                                        </p:tgtEl>
                                        <p:attrNameLst>
                                          <p:attrName>style.visibility</p:attrName>
                                        </p:attrNameLst>
                                      </p:cBhvr>
                                      <p:to>
                                        <p:strVal val="visible"/>
                                      </p:to>
                                    </p:set>
                                    <p:animEffect transition="in" filter="wipe(left)">
                                      <p:cBhvr>
                                        <p:cTn id="12" dur="500"/>
                                        <p:tgtEl>
                                          <p:spTgt spid="1034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58204" cy="4143404"/>
          </a:xfrm>
        </p:spPr>
        <p:txBody>
          <a:bodyPr/>
          <a:lstStyle/>
          <a:p>
            <a:r>
              <a:rPr lang="en-US" sz="3600" b="1" dirty="0" smtClean="0">
                <a:solidFill>
                  <a:srgbClr val="CC3300"/>
                </a:solidFill>
                <a:latin typeface="Times New Roman" pitchFamily="18" charset="0"/>
                <a:cs typeface="Times New Roman" pitchFamily="18" charset="0"/>
              </a:rPr>
              <a:t>This helped the emergence of concept of </a:t>
            </a:r>
            <a:r>
              <a:rPr lang="en-US" sz="3600" b="1" dirty="0" err="1" smtClean="0">
                <a:solidFill>
                  <a:srgbClr val="CC3300"/>
                </a:solidFill>
                <a:latin typeface="Times New Roman" pitchFamily="18" charset="0"/>
                <a:cs typeface="Times New Roman" pitchFamily="18" charset="0"/>
              </a:rPr>
              <a:t>repertorization</a:t>
            </a:r>
            <a:r>
              <a:rPr lang="en-US" sz="3600" b="1" dirty="0" smtClean="0">
                <a:solidFill>
                  <a:srgbClr val="CC3300"/>
                </a:solidFill>
                <a:latin typeface="Times New Roman" pitchFamily="18" charset="0"/>
                <a:cs typeface="Times New Roman" pitchFamily="18" charset="0"/>
              </a:rPr>
              <a:t>.</a:t>
            </a:r>
            <a:r>
              <a:rPr lang="en-US" sz="3600" b="1" dirty="0" smtClean="0">
                <a:latin typeface="Times New Roman" pitchFamily="18" charset="0"/>
                <a:cs typeface="Times New Roman" pitchFamily="18" charset="0"/>
              </a:rPr>
              <a:t> Actually, the various concepts, nature of homoeopathy, and principle of individualization itself made the way for emergence of discipline of repertory.</a:t>
            </a:r>
          </a:p>
        </p:txBody>
      </p:sp>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subTitle" idx="1"/>
          </p:nvPr>
        </p:nvSpPr>
        <p:spPr>
          <a:xfrm>
            <a:off x="381000" y="0"/>
            <a:ext cx="8763000" cy="6858000"/>
          </a:xfrm>
        </p:spPr>
        <p:txBody>
          <a:bodyPr>
            <a:normAutofit/>
          </a:bodyPr>
          <a:lstStyle/>
          <a:p>
            <a:pPr algn="l">
              <a:buFont typeface="Arial" pitchFamily="34" charset="0"/>
              <a:buChar char="•"/>
            </a:pPr>
            <a:endParaRPr lang="en-US" sz="3600" dirty="0" smtClean="0">
              <a:solidFill>
                <a:schemeClr val="folHlink"/>
              </a:solidFill>
              <a:latin typeface="Times New Roman" pitchFamily="18" charset="0"/>
              <a:cs typeface="Times New Roman" pitchFamily="18" charset="0"/>
            </a:endParaRPr>
          </a:p>
          <a:p>
            <a:pPr algn="l">
              <a:buFont typeface="Arial" pitchFamily="34" charset="0"/>
              <a:buChar char="•"/>
            </a:pPr>
            <a:r>
              <a:rPr lang="en-US" sz="3600" b="1" dirty="0" smtClean="0">
                <a:solidFill>
                  <a:schemeClr val="tx1"/>
                </a:solidFill>
                <a:latin typeface="Times New Roman" pitchFamily="18" charset="0"/>
                <a:cs typeface="Times New Roman" pitchFamily="18" charset="0"/>
              </a:rPr>
              <a:t>He  tried to introduce idea to compile   repertory of some of the leading symptoms  in 1805 in his first Materia Medica, printed in Latin known as </a:t>
            </a:r>
            <a:r>
              <a:rPr lang="en-US" sz="3600" b="1" dirty="0" smtClean="0">
                <a:solidFill>
                  <a:srgbClr val="800000"/>
                </a:solidFill>
                <a:latin typeface="Times New Roman" pitchFamily="18" charset="0"/>
                <a:cs typeface="Times New Roman" pitchFamily="18" charset="0"/>
              </a:rPr>
              <a:t>“</a:t>
            </a:r>
            <a:r>
              <a:rPr lang="en-US" sz="3600" b="1" i="1" u="sng" dirty="0" err="1" smtClean="0">
                <a:solidFill>
                  <a:srgbClr val="800000"/>
                </a:solidFill>
                <a:latin typeface="Times New Roman" pitchFamily="18" charset="0"/>
                <a:cs typeface="Times New Roman" pitchFamily="18" charset="0"/>
              </a:rPr>
              <a:t>Fragmenta</a:t>
            </a:r>
            <a:r>
              <a:rPr lang="en-US" sz="3600" b="1" i="1" u="sng" dirty="0" smtClean="0">
                <a:solidFill>
                  <a:srgbClr val="800000"/>
                </a:solidFill>
                <a:latin typeface="Times New Roman" pitchFamily="18" charset="0"/>
                <a:cs typeface="Times New Roman" pitchFamily="18" charset="0"/>
              </a:rPr>
              <a:t> De </a:t>
            </a:r>
            <a:r>
              <a:rPr lang="en-US" sz="3600" b="1" i="1" u="sng" dirty="0" err="1" smtClean="0">
                <a:solidFill>
                  <a:srgbClr val="800000"/>
                </a:solidFill>
                <a:latin typeface="Times New Roman" pitchFamily="18" charset="0"/>
                <a:cs typeface="Times New Roman" pitchFamily="18" charset="0"/>
              </a:rPr>
              <a:t>Viribus</a:t>
            </a:r>
            <a:r>
              <a:rPr lang="en-US" sz="3600" b="1" i="1" u="sng" dirty="0" smtClean="0">
                <a:solidFill>
                  <a:srgbClr val="800000"/>
                </a:solidFill>
                <a:latin typeface="Times New Roman" pitchFamily="18" charset="0"/>
                <a:cs typeface="Times New Roman" pitchFamily="18" charset="0"/>
              </a:rPr>
              <a:t> </a:t>
            </a:r>
            <a:r>
              <a:rPr lang="en-US" sz="3600" b="1" i="1" u="sng" dirty="0" err="1" smtClean="0">
                <a:solidFill>
                  <a:srgbClr val="800000"/>
                </a:solidFill>
                <a:latin typeface="Times New Roman" pitchFamily="18" charset="0"/>
                <a:cs typeface="Times New Roman" pitchFamily="18" charset="0"/>
              </a:rPr>
              <a:t>Medicamentorum</a:t>
            </a:r>
            <a:r>
              <a:rPr lang="en-US" sz="3600" b="1" i="1" u="sng" dirty="0" smtClean="0">
                <a:solidFill>
                  <a:srgbClr val="800000"/>
                </a:solidFill>
                <a:latin typeface="Times New Roman" pitchFamily="18" charset="0"/>
                <a:cs typeface="Times New Roman" pitchFamily="18" charset="0"/>
              </a:rPr>
              <a:t>  </a:t>
            </a:r>
            <a:r>
              <a:rPr lang="en-US" sz="3600" b="1" i="1" u="sng" dirty="0" err="1" smtClean="0">
                <a:solidFill>
                  <a:srgbClr val="800000"/>
                </a:solidFill>
                <a:latin typeface="Times New Roman" pitchFamily="18" charset="0"/>
                <a:cs typeface="Times New Roman" pitchFamily="18" charset="0"/>
              </a:rPr>
              <a:t>Positivis</a:t>
            </a:r>
            <a:r>
              <a:rPr lang="en-US" sz="3600" b="1" i="1" u="sng" dirty="0" smtClean="0">
                <a:solidFill>
                  <a:srgbClr val="800000"/>
                </a:solidFill>
                <a:latin typeface="Times New Roman" pitchFamily="18" charset="0"/>
                <a:cs typeface="Times New Roman" pitchFamily="18" charset="0"/>
              </a:rPr>
              <a:t> </a:t>
            </a:r>
            <a:r>
              <a:rPr lang="en-US" sz="3600" b="1" i="1" u="sng" dirty="0" err="1" smtClean="0">
                <a:solidFill>
                  <a:srgbClr val="800000"/>
                </a:solidFill>
                <a:latin typeface="Times New Roman" pitchFamily="18" charset="0"/>
                <a:cs typeface="Times New Roman" pitchFamily="18" charset="0"/>
              </a:rPr>
              <a:t>Sive</a:t>
            </a:r>
            <a:r>
              <a:rPr lang="en-US" sz="3600" b="1" i="1" u="sng" dirty="0" smtClean="0">
                <a:solidFill>
                  <a:srgbClr val="800000"/>
                </a:solidFill>
                <a:latin typeface="Times New Roman" pitchFamily="18" charset="0"/>
                <a:cs typeface="Times New Roman" pitchFamily="18" charset="0"/>
              </a:rPr>
              <a:t> In Sano </a:t>
            </a:r>
            <a:r>
              <a:rPr lang="en-US" sz="3600" b="1" i="1" u="sng" dirty="0" err="1" smtClean="0">
                <a:solidFill>
                  <a:srgbClr val="800000"/>
                </a:solidFill>
                <a:latin typeface="Times New Roman" pitchFamily="18" charset="0"/>
                <a:cs typeface="Times New Roman" pitchFamily="18" charset="0"/>
              </a:rPr>
              <a:t>corpore</a:t>
            </a:r>
            <a:r>
              <a:rPr lang="en-US" sz="3600" b="1" i="1" u="sng" dirty="0" smtClean="0">
                <a:solidFill>
                  <a:srgbClr val="800000"/>
                </a:solidFill>
                <a:latin typeface="Times New Roman" pitchFamily="18" charset="0"/>
                <a:cs typeface="Times New Roman" pitchFamily="18" charset="0"/>
              </a:rPr>
              <a:t> </a:t>
            </a:r>
            <a:r>
              <a:rPr lang="en-US" sz="3600" b="1" i="1" u="sng" dirty="0" err="1" smtClean="0">
                <a:solidFill>
                  <a:srgbClr val="800000"/>
                </a:solidFill>
                <a:latin typeface="Times New Roman" pitchFamily="18" charset="0"/>
                <a:cs typeface="Times New Roman" pitchFamily="18" charset="0"/>
              </a:rPr>
              <a:t>Humano</a:t>
            </a:r>
            <a:r>
              <a:rPr lang="en-US" sz="3600" b="1" i="1" u="sng" dirty="0" smtClean="0">
                <a:solidFill>
                  <a:srgbClr val="800000"/>
                </a:solidFill>
                <a:latin typeface="Times New Roman" pitchFamily="18" charset="0"/>
                <a:cs typeface="Times New Roman" pitchFamily="18" charset="0"/>
              </a:rPr>
              <a:t> </a:t>
            </a:r>
            <a:r>
              <a:rPr lang="en-US" sz="3600" b="1" i="1" u="sng" dirty="0" err="1" smtClean="0">
                <a:solidFill>
                  <a:srgbClr val="800000"/>
                </a:solidFill>
                <a:latin typeface="Times New Roman" pitchFamily="18" charset="0"/>
                <a:cs typeface="Times New Roman" pitchFamily="18" charset="0"/>
              </a:rPr>
              <a:t>Observatis</a:t>
            </a:r>
            <a:r>
              <a:rPr lang="en-US" sz="3600" b="1" dirty="0" smtClean="0">
                <a:solidFill>
                  <a:srgbClr val="800000"/>
                </a:solidFill>
                <a:latin typeface="Times New Roman" pitchFamily="18" charset="0"/>
                <a:cs typeface="Times New Roman" pitchFamily="18" charset="0"/>
              </a:rPr>
              <a:t>.”</a:t>
            </a:r>
          </a:p>
          <a:p>
            <a:pPr algn="l"/>
            <a:r>
              <a:rPr lang="en-US" sz="3600" b="1" dirty="0" smtClean="0">
                <a:solidFill>
                  <a:srgbClr val="800000"/>
                </a:solidFill>
                <a:latin typeface="Times New Roman" pitchFamily="18" charset="0"/>
                <a:cs typeface="Times New Roman" pitchFamily="18" charset="0"/>
              </a:rPr>
              <a:t>  </a:t>
            </a:r>
          </a:p>
          <a:p>
            <a:pPr algn="l">
              <a:buFont typeface="Arial" pitchFamily="34" charset="0"/>
              <a:buChar char="•"/>
            </a:pPr>
            <a:r>
              <a:rPr lang="en-US" sz="3600" b="1" dirty="0" smtClean="0">
                <a:solidFill>
                  <a:schemeClr val="tx1"/>
                </a:solidFill>
                <a:latin typeface="Times New Roman" pitchFamily="18" charset="0"/>
                <a:cs typeface="Times New Roman" pitchFamily="18" charset="0"/>
              </a:rPr>
              <a:t>The  first part  contained symptoms observed  and the  second part   formed  index  or  repertory.</a:t>
            </a:r>
          </a:p>
          <a:p>
            <a:pPr algn="l">
              <a:buFont typeface="Monotype Sorts" pitchFamily="2" charset="2"/>
              <a:buChar char="k"/>
            </a:pPr>
            <a:endParaRPr lang="en-US" sz="3600" dirty="0" smtClean="0">
              <a:latin typeface="Times New Roman" pitchFamily="18" charset="0"/>
              <a:cs typeface="Times New Roman" pitchFamily="18" charset="0"/>
            </a:endParaRPr>
          </a:p>
          <a:p>
            <a:pPr algn="l">
              <a:buFont typeface="Monotype Sorts" pitchFamily="2" charset="2"/>
              <a:buChar char="k"/>
            </a:pPr>
            <a:endParaRPr lang="en-US" sz="3600" dirty="0" smtClean="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Effect transition="in" filter="randombar(vertical)">
                                      <p:cBhvr>
                                        <p:cTn id="7" dur="500"/>
                                        <p:tgtEl>
                                          <p:spTgt spid="1095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09570">
                                            <p:txEl>
                                              <p:pRg st="2" end="2"/>
                                            </p:txEl>
                                          </p:spTgt>
                                        </p:tgtEl>
                                        <p:attrNameLst>
                                          <p:attrName>style.visibility</p:attrName>
                                        </p:attrNameLst>
                                      </p:cBhvr>
                                      <p:to>
                                        <p:strVal val="visible"/>
                                      </p:to>
                                    </p:set>
                                    <p:animEffect transition="in" filter="randombar(vertical)">
                                      <p:cBhvr>
                                        <p:cTn id="12" dur="500"/>
                                        <p:tgtEl>
                                          <p:spTgt spid="1095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109570">
                                            <p:txEl>
                                              <p:pRg st="3" end="3"/>
                                            </p:txEl>
                                          </p:spTgt>
                                        </p:tgtEl>
                                        <p:attrNameLst>
                                          <p:attrName>style.visibility</p:attrName>
                                        </p:attrNameLst>
                                      </p:cBhvr>
                                      <p:to>
                                        <p:strVal val="visible"/>
                                      </p:to>
                                    </p:set>
                                    <p:animEffect transition="in" filter="randombar(vertical)">
                                      <p:cBhvr>
                                        <p:cTn id="17" dur="500"/>
                                        <p:tgtEl>
                                          <p:spTgt spid="1095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pic>
        <p:nvPicPr>
          <p:cNvPr id="1026" name="Picture 2" descr="C:\Users\Fretty\Downloads\download.png"/>
          <p:cNvPicPr>
            <a:picLocks noGrp="1" noChangeAspect="1" noChangeArrowheads="1"/>
          </p:cNvPicPr>
          <p:nvPr>
            <p:ph idx="1"/>
          </p:nvPr>
        </p:nvPicPr>
        <p:blipFill>
          <a:blip r:embed="rId2"/>
          <a:srcRect/>
          <a:stretch>
            <a:fillRect/>
          </a:stretch>
        </p:blipFill>
        <p:spPr bwMode="auto">
          <a:xfrm>
            <a:off x="0" y="0"/>
            <a:ext cx="4602648" cy="6000768"/>
          </a:xfrm>
          <a:prstGeom prst="rect">
            <a:avLst/>
          </a:prstGeom>
          <a:noFill/>
        </p:spPr>
      </p:pic>
      <p:pic>
        <p:nvPicPr>
          <p:cNvPr id="15362" name="Picture 2" descr="Image result for fragmenta de viribus medica mentorum positivis"/>
          <p:cNvPicPr>
            <a:picLocks noChangeAspect="1" noChangeArrowheads="1"/>
          </p:cNvPicPr>
          <p:nvPr/>
        </p:nvPicPr>
        <p:blipFill>
          <a:blip r:embed="rId3"/>
          <a:srcRect/>
          <a:stretch>
            <a:fillRect/>
          </a:stretch>
        </p:blipFill>
        <p:spPr bwMode="auto">
          <a:xfrm>
            <a:off x="4643438" y="1"/>
            <a:ext cx="4500562" cy="60007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533400" y="304800"/>
            <a:ext cx="8001000" cy="6248400"/>
          </a:xfrm>
          <a:prstGeom prst="rect">
            <a:avLst/>
          </a:prstGeom>
          <a:noFill/>
          <a:ln w="12700">
            <a:noFill/>
            <a:miter lim="800000"/>
            <a:headEnd/>
            <a:tailEnd/>
          </a:ln>
        </p:spPr>
        <p:txBody>
          <a:bodyPr wrap="none" anchor="ctr"/>
          <a:lstStyle/>
          <a:p>
            <a:pPr>
              <a:lnSpc>
                <a:spcPct val="110000"/>
              </a:lnSpc>
              <a:spcBef>
                <a:spcPct val="0"/>
              </a:spcBef>
              <a:buFont typeface="Monotype Sorts" pitchFamily="2" charset="2"/>
              <a:buNone/>
            </a:pPr>
            <a:r>
              <a:rPr kumimoji="0" lang="en-US" sz="3600" b="1" dirty="0">
                <a:solidFill>
                  <a:srgbClr val="000000"/>
                </a:solidFill>
                <a:latin typeface="Times New Roman" pitchFamily="18" charset="0"/>
                <a:cs typeface="Times New Roman" pitchFamily="18" charset="0"/>
              </a:rPr>
              <a:t>Dr. Hahnemann compiled, hand </a:t>
            </a:r>
          </a:p>
          <a:p>
            <a:pPr>
              <a:lnSpc>
                <a:spcPct val="110000"/>
              </a:lnSpc>
              <a:spcBef>
                <a:spcPct val="0"/>
              </a:spcBef>
              <a:buFont typeface="Monotype Sorts" pitchFamily="2" charset="2"/>
              <a:buNone/>
            </a:pPr>
            <a:r>
              <a:rPr kumimoji="0" lang="en-US" sz="3600" b="1" dirty="0">
                <a:solidFill>
                  <a:srgbClr val="000000"/>
                </a:solidFill>
                <a:latin typeface="Times New Roman" pitchFamily="18" charset="0"/>
                <a:cs typeface="Times New Roman" pitchFamily="18" charset="0"/>
              </a:rPr>
              <a:t>written 4 volumes of repertory  to use </a:t>
            </a:r>
          </a:p>
          <a:p>
            <a:pPr>
              <a:lnSpc>
                <a:spcPct val="110000"/>
              </a:lnSpc>
              <a:spcBef>
                <a:spcPct val="0"/>
              </a:spcBef>
              <a:buFont typeface="Monotype Sorts" pitchFamily="2" charset="2"/>
              <a:buNone/>
            </a:pPr>
            <a:r>
              <a:rPr kumimoji="0" lang="en-US" sz="3600" b="1" dirty="0">
                <a:solidFill>
                  <a:srgbClr val="000000"/>
                </a:solidFill>
                <a:latin typeface="Times New Roman" pitchFamily="18" charset="0"/>
                <a:cs typeface="Times New Roman" pitchFamily="18" charset="0"/>
              </a:rPr>
              <a:t>in his daily practice, consisting of </a:t>
            </a:r>
          </a:p>
          <a:p>
            <a:pPr>
              <a:lnSpc>
                <a:spcPct val="110000"/>
              </a:lnSpc>
              <a:spcBef>
                <a:spcPct val="0"/>
              </a:spcBef>
              <a:buFont typeface="Monotype Sorts" pitchFamily="2" charset="2"/>
              <a:buNone/>
            </a:pPr>
            <a:r>
              <a:rPr kumimoji="0" lang="en-US" sz="3600" b="1" dirty="0">
                <a:solidFill>
                  <a:srgbClr val="000000"/>
                </a:solidFill>
                <a:latin typeface="Times New Roman" pitchFamily="18" charset="0"/>
                <a:cs typeface="Times New Roman" pitchFamily="18" charset="0"/>
              </a:rPr>
              <a:t>4239 pages with slits to hold, in 1817.</a:t>
            </a:r>
          </a:p>
          <a:p>
            <a:pPr>
              <a:lnSpc>
                <a:spcPct val="110000"/>
              </a:lnSpc>
              <a:spcBef>
                <a:spcPct val="0"/>
              </a:spcBef>
              <a:buFont typeface="Monotype Sorts" pitchFamily="2" charset="2"/>
              <a:buNone/>
            </a:pPr>
            <a:r>
              <a:rPr kumimoji="0" lang="en-US" sz="3600" b="1" dirty="0">
                <a:solidFill>
                  <a:srgbClr val="000000"/>
                </a:solidFill>
                <a:latin typeface="Times New Roman" pitchFamily="18" charset="0"/>
                <a:cs typeface="Times New Roman" pitchFamily="18" charset="0"/>
              </a:rPr>
              <a:t>Which never appeared in printed form</a:t>
            </a:r>
            <a:r>
              <a:rPr kumimoji="0" lang="en-US" sz="4000" b="1" dirty="0">
                <a:solidFill>
                  <a:srgbClr val="000000"/>
                </a:solidFill>
                <a:latin typeface="Times New Roman" pitchFamily="18" charset="0"/>
                <a:cs typeface="Times New Roman" pitchFamily="18" charset="0"/>
              </a:rPr>
              <a:t>.</a:t>
            </a:r>
          </a:p>
          <a:p>
            <a:pPr>
              <a:lnSpc>
                <a:spcPct val="110000"/>
              </a:lnSpc>
              <a:spcBef>
                <a:spcPct val="0"/>
              </a:spcBef>
            </a:pPr>
            <a:endParaRPr kumimoji="0" lang="en-US" sz="4000" b="1"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IN" smtClean="0"/>
              <a:t>SARADA KRISHNA HOMOEOPATHIC MEDICAL COLLEGE, DEPT OF REPERTORY</a:t>
            </a:r>
            <a:endParaRPr lang="en-US"/>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Effect transition="in" filter="checkerboard(across)">
                                      <p:cBhvr>
                                        <p:cTn id="7" dur="500"/>
                                        <p:tgtEl>
                                          <p:spTgt spid="11059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0594">
                                            <p:txEl>
                                              <p:pRg st="1" end="1"/>
                                            </p:txEl>
                                          </p:spTgt>
                                        </p:tgtEl>
                                        <p:attrNameLst>
                                          <p:attrName>style.visibility</p:attrName>
                                        </p:attrNameLst>
                                      </p:cBhvr>
                                      <p:to>
                                        <p:strVal val="visible"/>
                                      </p:to>
                                    </p:set>
                                    <p:animEffect transition="in" filter="checkerboard(across)">
                                      <p:cBhvr>
                                        <p:cTn id="10" dur="500"/>
                                        <p:tgtEl>
                                          <p:spTgt spid="11059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0594">
                                            <p:txEl>
                                              <p:pRg st="2" end="2"/>
                                            </p:txEl>
                                          </p:spTgt>
                                        </p:tgtEl>
                                        <p:attrNameLst>
                                          <p:attrName>style.visibility</p:attrName>
                                        </p:attrNameLst>
                                      </p:cBhvr>
                                      <p:to>
                                        <p:strVal val="visible"/>
                                      </p:to>
                                    </p:set>
                                    <p:animEffect transition="in" filter="checkerboard(across)">
                                      <p:cBhvr>
                                        <p:cTn id="13" dur="500"/>
                                        <p:tgtEl>
                                          <p:spTgt spid="11059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10594">
                                            <p:txEl>
                                              <p:pRg st="3" end="3"/>
                                            </p:txEl>
                                          </p:spTgt>
                                        </p:tgtEl>
                                        <p:attrNameLst>
                                          <p:attrName>style.visibility</p:attrName>
                                        </p:attrNameLst>
                                      </p:cBhvr>
                                      <p:to>
                                        <p:strVal val="visible"/>
                                      </p:to>
                                    </p:set>
                                    <p:animEffect transition="in" filter="checkerboard(across)">
                                      <p:cBhvr>
                                        <p:cTn id="16" dur="500"/>
                                        <p:tgtEl>
                                          <p:spTgt spid="11059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10594">
                                            <p:txEl>
                                              <p:pRg st="4" end="4"/>
                                            </p:txEl>
                                          </p:spTgt>
                                        </p:tgtEl>
                                        <p:attrNameLst>
                                          <p:attrName>style.visibility</p:attrName>
                                        </p:attrNameLst>
                                      </p:cBhvr>
                                      <p:to>
                                        <p:strVal val="visible"/>
                                      </p:to>
                                    </p:set>
                                    <p:animEffect transition="in" filter="checkerboard(across)">
                                      <p:cBhvr>
                                        <p:cTn id="19" dur="500"/>
                                        <p:tgtEl>
                                          <p:spTgt spid="1105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subTitle" idx="1"/>
          </p:nvPr>
        </p:nvSpPr>
        <p:spPr>
          <a:xfrm>
            <a:off x="500034" y="0"/>
            <a:ext cx="8643966" cy="6572272"/>
          </a:xfrm>
        </p:spPr>
        <p:txBody>
          <a:bodyPr>
            <a:normAutofit fontScale="47500" lnSpcReduction="20000"/>
          </a:bodyPr>
          <a:lstStyle/>
          <a:p>
            <a:pPr algn="l"/>
            <a:r>
              <a:rPr lang="en-US" sz="3600" dirty="0" smtClean="0">
                <a:solidFill>
                  <a:srgbClr val="0000FF"/>
                </a:solidFill>
                <a:latin typeface="Times New Roman" pitchFamily="18" charset="0"/>
                <a:cs typeface="Times New Roman" pitchFamily="18" charset="0"/>
              </a:rPr>
              <a:t>	</a:t>
            </a:r>
          </a:p>
          <a:p>
            <a:pPr algn="l"/>
            <a:r>
              <a:rPr lang="en-US" sz="5800" b="1" u="sng" dirty="0" smtClean="0">
                <a:solidFill>
                  <a:srgbClr val="660033"/>
                </a:solidFill>
                <a:latin typeface="Times New Roman" pitchFamily="18" charset="0"/>
                <a:cs typeface="Times New Roman" pitchFamily="18" charset="0"/>
              </a:rPr>
              <a:t>Hahnemann writes to Boenninghausen</a:t>
            </a:r>
          </a:p>
          <a:p>
            <a:pPr algn="l"/>
            <a:endParaRPr lang="en-US" sz="3600" dirty="0" smtClean="0">
              <a:solidFill>
                <a:srgbClr val="660033"/>
              </a:solidFill>
              <a:latin typeface="Times New Roman" pitchFamily="18" charset="0"/>
              <a:cs typeface="Times New Roman" pitchFamily="18" charset="0"/>
            </a:endParaRPr>
          </a:p>
          <a:p>
            <a:pPr algn="l"/>
            <a:r>
              <a:rPr lang="en-US" sz="3600" dirty="0" smtClean="0">
                <a:solidFill>
                  <a:srgbClr val="0000FF"/>
                </a:solidFill>
                <a:latin typeface="Times New Roman" pitchFamily="18" charset="0"/>
                <a:cs typeface="Times New Roman" pitchFamily="18" charset="0"/>
              </a:rPr>
              <a:t> </a:t>
            </a:r>
            <a:r>
              <a:rPr lang="en-US" sz="5100" b="1" dirty="0" smtClean="0">
                <a:solidFill>
                  <a:srgbClr val="000000"/>
                </a:solidFill>
                <a:latin typeface="Times New Roman" pitchFamily="18" charset="0"/>
                <a:cs typeface="Times New Roman" pitchFamily="18" charset="0"/>
              </a:rPr>
              <a:t>June </a:t>
            </a:r>
            <a:r>
              <a:rPr lang="en-US" sz="5100" b="1" dirty="0" err="1" smtClean="0">
                <a:solidFill>
                  <a:srgbClr val="000000"/>
                </a:solidFill>
                <a:latin typeface="Times New Roman" pitchFamily="18" charset="0"/>
                <a:cs typeface="Times New Roman" pitchFamily="18" charset="0"/>
              </a:rPr>
              <a:t>20</a:t>
            </a:r>
            <a:r>
              <a:rPr lang="en-US" sz="5100" b="1" baseline="30000" dirty="0" err="1" smtClean="0">
                <a:solidFill>
                  <a:srgbClr val="000000"/>
                </a:solidFill>
                <a:latin typeface="Times New Roman" pitchFamily="18" charset="0"/>
                <a:cs typeface="Times New Roman" pitchFamily="18" charset="0"/>
              </a:rPr>
              <a:t>th</a:t>
            </a:r>
            <a:r>
              <a:rPr lang="en-US" sz="5100" b="1" dirty="0" err="1" smtClean="0">
                <a:solidFill>
                  <a:srgbClr val="000000"/>
                </a:solidFill>
                <a:latin typeface="Times New Roman" pitchFamily="18" charset="0"/>
                <a:cs typeface="Times New Roman" pitchFamily="18" charset="0"/>
              </a:rPr>
              <a:t>,1830</a:t>
            </a:r>
            <a:r>
              <a:rPr lang="en-US" sz="5100" b="1" dirty="0" smtClean="0">
                <a:solidFill>
                  <a:srgbClr val="000000"/>
                </a:solidFill>
                <a:latin typeface="Times New Roman" pitchFamily="18" charset="0"/>
                <a:cs typeface="Times New Roman" pitchFamily="18" charset="0"/>
              </a:rPr>
              <a:t> :</a:t>
            </a:r>
          </a:p>
          <a:p>
            <a:pPr algn="l"/>
            <a:endParaRPr lang="en-US" sz="3600" b="1" dirty="0" smtClean="0">
              <a:solidFill>
                <a:srgbClr val="000000"/>
              </a:solidFill>
              <a:latin typeface="Times New Roman" pitchFamily="18" charset="0"/>
              <a:cs typeface="Times New Roman" pitchFamily="18" charset="0"/>
            </a:endParaRPr>
          </a:p>
          <a:p>
            <a:pPr algn="l"/>
            <a:r>
              <a:rPr lang="en-US" sz="5900" b="1" dirty="0" smtClean="0">
                <a:solidFill>
                  <a:srgbClr val="FF0000"/>
                </a:solidFill>
                <a:latin typeface="Times New Roman" pitchFamily="18" charset="0"/>
                <a:cs typeface="Times New Roman" pitchFamily="18" charset="0"/>
              </a:rPr>
              <a:t>“The repertory which was </a:t>
            </a:r>
          </a:p>
          <a:p>
            <a:pPr algn="l"/>
            <a:r>
              <a:rPr lang="en-US" sz="5900" b="1" dirty="0" smtClean="0">
                <a:solidFill>
                  <a:srgbClr val="FF0000"/>
                </a:solidFill>
                <a:latin typeface="Times New Roman" pitchFamily="18" charset="0"/>
                <a:cs typeface="Times New Roman" pitchFamily="18" charset="0"/>
              </a:rPr>
              <a:t>announced without my approval</a:t>
            </a:r>
          </a:p>
          <a:p>
            <a:pPr algn="l"/>
            <a:r>
              <a:rPr lang="en-US" sz="5900" b="1" dirty="0" smtClean="0">
                <a:solidFill>
                  <a:srgbClr val="FF0000"/>
                </a:solidFill>
                <a:latin typeface="Times New Roman" pitchFamily="18" charset="0"/>
                <a:cs typeface="Times New Roman" pitchFamily="18" charset="0"/>
              </a:rPr>
              <a:t>is ready, but as I have been on </a:t>
            </a:r>
          </a:p>
          <a:p>
            <a:pPr algn="l"/>
            <a:r>
              <a:rPr lang="en-US" sz="5900" b="1" dirty="0" smtClean="0">
                <a:solidFill>
                  <a:srgbClr val="FF0000"/>
                </a:solidFill>
                <a:latin typeface="Times New Roman" pitchFamily="18" charset="0"/>
                <a:cs typeface="Times New Roman" pitchFamily="18" charset="0"/>
              </a:rPr>
              <a:t>friendly terms with Arnold for </a:t>
            </a:r>
          </a:p>
          <a:p>
            <a:pPr algn="l"/>
            <a:r>
              <a:rPr lang="en-US" sz="5900" b="1" dirty="0" smtClean="0">
                <a:solidFill>
                  <a:srgbClr val="FF0000"/>
                </a:solidFill>
                <a:latin typeface="Times New Roman" pitchFamily="18" charset="0"/>
                <a:cs typeface="Times New Roman" pitchFamily="18" charset="0"/>
              </a:rPr>
              <a:t>20 years , I can not look</a:t>
            </a:r>
          </a:p>
          <a:p>
            <a:pPr algn="l"/>
            <a:r>
              <a:rPr lang="en-US" sz="5900" b="1" dirty="0" smtClean="0">
                <a:solidFill>
                  <a:srgbClr val="FF0000"/>
                </a:solidFill>
                <a:latin typeface="Times New Roman" pitchFamily="18" charset="0"/>
                <a:cs typeface="Times New Roman" pitchFamily="18" charset="0"/>
              </a:rPr>
              <a:t> for another publisher.  ”</a:t>
            </a:r>
          </a:p>
          <a:p>
            <a:pPr algn="l"/>
            <a:endParaRPr lang="en-US" sz="3600" b="1" dirty="0" smtClean="0">
              <a:solidFill>
                <a:srgbClr val="FF0000"/>
              </a:solidFill>
              <a:latin typeface="Times New Roman" pitchFamily="18" charset="0"/>
              <a:cs typeface="Times New Roman" pitchFamily="18" charset="0"/>
            </a:endParaRPr>
          </a:p>
          <a:p>
            <a:pPr algn="l">
              <a:lnSpc>
                <a:spcPct val="150000"/>
              </a:lnSpc>
            </a:pPr>
            <a:r>
              <a:rPr lang="en-US" sz="4400" b="1" dirty="0" smtClean="0">
                <a:solidFill>
                  <a:schemeClr val="tx1"/>
                </a:solidFill>
                <a:latin typeface="Times New Roman" pitchFamily="18" charset="0"/>
                <a:cs typeface="Times New Roman" pitchFamily="18" charset="0"/>
              </a:rPr>
              <a:t>Life History Of Hahnemann,  </a:t>
            </a:r>
          </a:p>
          <a:p>
            <a:pPr algn="l">
              <a:lnSpc>
                <a:spcPct val="150000"/>
              </a:lnSpc>
            </a:pPr>
            <a:r>
              <a:rPr lang="en-US" sz="4400" b="1" dirty="0" smtClean="0">
                <a:solidFill>
                  <a:schemeClr val="tx1"/>
                </a:solidFill>
                <a:latin typeface="Times New Roman" pitchFamily="18" charset="0"/>
                <a:cs typeface="Times New Roman" pitchFamily="18" charset="0"/>
              </a:rPr>
              <a:t>Richard </a:t>
            </a:r>
            <a:r>
              <a:rPr lang="en-US" sz="4400" b="1" dirty="0" err="1" smtClean="0">
                <a:solidFill>
                  <a:schemeClr val="tx1"/>
                </a:solidFill>
                <a:latin typeface="Times New Roman" pitchFamily="18" charset="0"/>
                <a:cs typeface="Times New Roman" pitchFamily="18" charset="0"/>
              </a:rPr>
              <a:t>Haehl</a:t>
            </a:r>
            <a:r>
              <a:rPr lang="en-US" sz="4400" b="1" dirty="0" smtClean="0">
                <a:solidFill>
                  <a:schemeClr val="tx1"/>
                </a:solidFill>
                <a:latin typeface="Times New Roman" pitchFamily="18" charset="0"/>
                <a:cs typeface="Times New Roman" pitchFamily="18" charset="0"/>
              </a:rPr>
              <a:t> , M.D., vol.-II ,</a:t>
            </a:r>
          </a:p>
          <a:p>
            <a:pPr algn="l">
              <a:lnSpc>
                <a:spcPct val="150000"/>
              </a:lnSpc>
            </a:pPr>
            <a:r>
              <a:rPr lang="en-US" sz="4400" b="1" dirty="0" smtClean="0">
                <a:solidFill>
                  <a:schemeClr val="tx1"/>
                </a:solidFill>
                <a:latin typeface="Times New Roman" pitchFamily="18" charset="0"/>
                <a:cs typeface="Times New Roman" pitchFamily="18" charset="0"/>
              </a:rPr>
              <a:t> pg. no - 263 ,  supplement - 124.</a:t>
            </a:r>
            <a:r>
              <a:rPr lang="en-US" sz="4400" b="1" dirty="0" smtClean="0">
                <a:solidFill>
                  <a:srgbClr val="006600"/>
                </a:solidFill>
                <a:latin typeface="Times New Roman" pitchFamily="18" charset="0"/>
                <a:cs typeface="Times New Roman" pitchFamily="18" charset="0"/>
              </a:rPr>
              <a:t>	</a:t>
            </a:r>
          </a:p>
          <a:p>
            <a:pPr algn="l"/>
            <a:endParaRPr lang="en-US" sz="3600" dirty="0" smtClean="0">
              <a:solidFill>
                <a:srgbClr val="006600"/>
              </a:solidFill>
              <a:latin typeface="Times New Roman" pitchFamily="18" charset="0"/>
              <a:cs typeface="Times New Roman" pitchFamily="18" charset="0"/>
            </a:endParaRPr>
          </a:p>
          <a:p>
            <a:pPr algn="l"/>
            <a:r>
              <a:rPr lang="en-US" sz="3600" dirty="0" smtClean="0">
                <a:solidFill>
                  <a:srgbClr val="000000"/>
                </a:solidFill>
                <a:latin typeface="Times New Roman" pitchFamily="18" charset="0"/>
                <a:cs typeface="Times New Roman" pitchFamily="18" charset="0"/>
              </a:rPr>
              <a:t>	</a:t>
            </a:r>
            <a:endParaRPr lang="en-US" sz="3600" dirty="0" smtClean="0">
              <a:solidFill>
                <a:srgbClr val="0000FF"/>
              </a:solidFill>
              <a:latin typeface="Times New Roman" pitchFamily="18" charset="0"/>
              <a:cs typeface="Times New Roman" pitchFamily="18" charset="0"/>
            </a:endParaRPr>
          </a:p>
          <a:p>
            <a:pPr algn="l"/>
            <a:endParaRPr lang="en-US" sz="3600" dirty="0" smtClean="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IN" dirty="0" smtClean="0"/>
              <a:t>SARADA KRISHNA HOMOEOPATHIC MEDICAL COLLEGE, DEPT OF REPERTORY</a:t>
            </a:r>
            <a:endParaRPr lang="en-US" dirty="0"/>
          </a:p>
        </p:txBody>
      </p:sp>
      <p:pic>
        <p:nvPicPr>
          <p:cNvPr id="1026" name="Picture 2" descr="C:\Users\Fretty\Downloads\download.jpg"/>
          <p:cNvPicPr>
            <a:picLocks noChangeAspect="1" noChangeArrowheads="1"/>
          </p:cNvPicPr>
          <p:nvPr/>
        </p:nvPicPr>
        <p:blipFill>
          <a:blip r:embed="rId2"/>
          <a:srcRect/>
          <a:stretch>
            <a:fillRect/>
          </a:stretch>
        </p:blipFill>
        <p:spPr bwMode="auto">
          <a:xfrm>
            <a:off x="5572132" y="1007252"/>
            <a:ext cx="3000396" cy="4650613"/>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wipe(left)">
                                      <p:cBhvr>
                                        <p:cTn id="7" dur="500"/>
                                        <p:tgtEl>
                                          <p:spTgt spid="97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282">
                                            <p:txEl>
                                              <p:pRg st="1" end="1"/>
                                            </p:txEl>
                                          </p:spTgt>
                                        </p:tgtEl>
                                        <p:attrNameLst>
                                          <p:attrName>style.visibility</p:attrName>
                                        </p:attrNameLst>
                                      </p:cBhvr>
                                      <p:to>
                                        <p:strVal val="visible"/>
                                      </p:to>
                                    </p:set>
                                    <p:animEffect transition="in" filter="wipe(left)">
                                      <p:cBhvr>
                                        <p:cTn id="12" dur="500"/>
                                        <p:tgtEl>
                                          <p:spTgt spid="97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282">
                                            <p:txEl>
                                              <p:pRg st="3" end="3"/>
                                            </p:txEl>
                                          </p:spTgt>
                                        </p:tgtEl>
                                        <p:attrNameLst>
                                          <p:attrName>style.visibility</p:attrName>
                                        </p:attrNameLst>
                                      </p:cBhvr>
                                      <p:to>
                                        <p:strVal val="visible"/>
                                      </p:to>
                                    </p:set>
                                    <p:animEffect transition="in" filter="wipe(left)">
                                      <p:cBhvr>
                                        <p:cTn id="17" dur="500"/>
                                        <p:tgtEl>
                                          <p:spTgt spid="9728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282">
                                            <p:txEl>
                                              <p:pRg st="5" end="5"/>
                                            </p:txEl>
                                          </p:spTgt>
                                        </p:tgtEl>
                                        <p:attrNameLst>
                                          <p:attrName>style.visibility</p:attrName>
                                        </p:attrNameLst>
                                      </p:cBhvr>
                                      <p:to>
                                        <p:strVal val="visible"/>
                                      </p:to>
                                    </p:set>
                                    <p:animEffect transition="in" filter="wipe(left)">
                                      <p:cBhvr>
                                        <p:cTn id="22" dur="500"/>
                                        <p:tgtEl>
                                          <p:spTgt spid="9728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282">
                                            <p:txEl>
                                              <p:pRg st="6" end="6"/>
                                            </p:txEl>
                                          </p:spTgt>
                                        </p:tgtEl>
                                        <p:attrNameLst>
                                          <p:attrName>style.visibility</p:attrName>
                                        </p:attrNameLst>
                                      </p:cBhvr>
                                      <p:to>
                                        <p:strVal val="visible"/>
                                      </p:to>
                                    </p:set>
                                    <p:animEffect transition="in" filter="wipe(left)">
                                      <p:cBhvr>
                                        <p:cTn id="27" dur="500"/>
                                        <p:tgtEl>
                                          <p:spTgt spid="9728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7282">
                                            <p:txEl>
                                              <p:pRg st="7" end="7"/>
                                            </p:txEl>
                                          </p:spTgt>
                                        </p:tgtEl>
                                        <p:attrNameLst>
                                          <p:attrName>style.visibility</p:attrName>
                                        </p:attrNameLst>
                                      </p:cBhvr>
                                      <p:to>
                                        <p:strVal val="visible"/>
                                      </p:to>
                                    </p:set>
                                    <p:animEffect transition="in" filter="wipe(left)">
                                      <p:cBhvr>
                                        <p:cTn id="32" dur="500"/>
                                        <p:tgtEl>
                                          <p:spTgt spid="9728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7282">
                                            <p:txEl>
                                              <p:pRg st="8" end="8"/>
                                            </p:txEl>
                                          </p:spTgt>
                                        </p:tgtEl>
                                        <p:attrNameLst>
                                          <p:attrName>style.visibility</p:attrName>
                                        </p:attrNameLst>
                                      </p:cBhvr>
                                      <p:to>
                                        <p:strVal val="visible"/>
                                      </p:to>
                                    </p:set>
                                    <p:animEffect transition="in" filter="wipe(left)">
                                      <p:cBhvr>
                                        <p:cTn id="37" dur="500"/>
                                        <p:tgtEl>
                                          <p:spTgt spid="9728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7282">
                                            <p:txEl>
                                              <p:pRg st="9" end="9"/>
                                            </p:txEl>
                                          </p:spTgt>
                                        </p:tgtEl>
                                        <p:attrNameLst>
                                          <p:attrName>style.visibility</p:attrName>
                                        </p:attrNameLst>
                                      </p:cBhvr>
                                      <p:to>
                                        <p:strVal val="visible"/>
                                      </p:to>
                                    </p:set>
                                    <p:animEffect transition="in" filter="wipe(left)">
                                      <p:cBhvr>
                                        <p:cTn id="42" dur="500"/>
                                        <p:tgtEl>
                                          <p:spTgt spid="9728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7282">
                                            <p:txEl>
                                              <p:pRg st="10" end="10"/>
                                            </p:txEl>
                                          </p:spTgt>
                                        </p:tgtEl>
                                        <p:attrNameLst>
                                          <p:attrName>style.visibility</p:attrName>
                                        </p:attrNameLst>
                                      </p:cBhvr>
                                      <p:to>
                                        <p:strVal val="visible"/>
                                      </p:to>
                                    </p:set>
                                    <p:animEffect transition="in" filter="wipe(left)">
                                      <p:cBhvr>
                                        <p:cTn id="47" dur="500"/>
                                        <p:tgtEl>
                                          <p:spTgt spid="9728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7282">
                                            <p:txEl>
                                              <p:pRg st="12" end="12"/>
                                            </p:txEl>
                                          </p:spTgt>
                                        </p:tgtEl>
                                        <p:attrNameLst>
                                          <p:attrName>style.visibility</p:attrName>
                                        </p:attrNameLst>
                                      </p:cBhvr>
                                      <p:to>
                                        <p:strVal val="visible"/>
                                      </p:to>
                                    </p:set>
                                    <p:animEffect transition="in" filter="wipe(left)">
                                      <p:cBhvr>
                                        <p:cTn id="52" dur="500"/>
                                        <p:tgtEl>
                                          <p:spTgt spid="97282">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7282">
                                            <p:txEl>
                                              <p:pRg st="13" end="13"/>
                                            </p:txEl>
                                          </p:spTgt>
                                        </p:tgtEl>
                                        <p:attrNameLst>
                                          <p:attrName>style.visibility</p:attrName>
                                        </p:attrNameLst>
                                      </p:cBhvr>
                                      <p:to>
                                        <p:strVal val="visible"/>
                                      </p:to>
                                    </p:set>
                                    <p:animEffect transition="in" filter="wipe(left)">
                                      <p:cBhvr>
                                        <p:cTn id="57" dur="500"/>
                                        <p:tgtEl>
                                          <p:spTgt spid="97282">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7282">
                                            <p:txEl>
                                              <p:pRg st="14" end="14"/>
                                            </p:txEl>
                                          </p:spTgt>
                                        </p:tgtEl>
                                        <p:attrNameLst>
                                          <p:attrName>style.visibility</p:attrName>
                                        </p:attrNameLst>
                                      </p:cBhvr>
                                      <p:to>
                                        <p:strVal val="visible"/>
                                      </p:to>
                                    </p:set>
                                    <p:animEffect transition="in" filter="wipe(left)">
                                      <p:cBhvr>
                                        <p:cTn id="62" dur="500"/>
                                        <p:tgtEl>
                                          <p:spTgt spid="97282">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7282">
                                            <p:txEl>
                                              <p:pRg st="16" end="16"/>
                                            </p:txEl>
                                          </p:spTgt>
                                        </p:tgtEl>
                                        <p:attrNameLst>
                                          <p:attrName>style.visibility</p:attrName>
                                        </p:attrNameLst>
                                      </p:cBhvr>
                                      <p:to>
                                        <p:strVal val="visible"/>
                                      </p:to>
                                    </p:set>
                                    <p:animEffect transition="in" filter="wipe(left)">
                                      <p:cBhvr>
                                        <p:cTn id="67" dur="500"/>
                                        <p:tgtEl>
                                          <p:spTgt spid="9728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81000" y="1071546"/>
            <a:ext cx="8153400" cy="4948254"/>
          </a:xfrm>
          <a:prstGeom prst="rect">
            <a:avLst/>
          </a:prstGeom>
          <a:noFill/>
          <a:ln w="12700">
            <a:noFill/>
            <a:miter lim="800000"/>
            <a:headEnd/>
            <a:tailEnd/>
          </a:ln>
        </p:spPr>
        <p:txBody>
          <a:bodyPr wrap="none" anchor="ctr"/>
          <a:lstStyle/>
          <a:p>
            <a:pPr>
              <a:spcBef>
                <a:spcPct val="0"/>
              </a:spcBef>
            </a:pPr>
            <a:endParaRPr kumimoji="0" lang="en-US" sz="3200" b="1" dirty="0" smtClean="0">
              <a:solidFill>
                <a:srgbClr val="000000"/>
              </a:solidFill>
            </a:endParaRPr>
          </a:p>
          <a:p>
            <a:pPr>
              <a:spcBef>
                <a:spcPct val="0"/>
              </a:spcBef>
            </a:pPr>
            <a:r>
              <a:rPr kumimoji="0" lang="en-US" sz="3200" b="1" dirty="0" smtClean="0">
                <a:solidFill>
                  <a:srgbClr val="000000"/>
                </a:solidFill>
              </a:rPr>
              <a:t>Jan </a:t>
            </a:r>
            <a:r>
              <a:rPr kumimoji="0" lang="en-US" sz="3200" b="1" dirty="0" err="1">
                <a:solidFill>
                  <a:srgbClr val="000000"/>
                </a:solidFill>
              </a:rPr>
              <a:t>16</a:t>
            </a:r>
            <a:r>
              <a:rPr kumimoji="0" lang="en-US" sz="3200" b="1" baseline="30000" dirty="0" err="1">
                <a:solidFill>
                  <a:srgbClr val="000000"/>
                </a:solidFill>
              </a:rPr>
              <a:t>th</a:t>
            </a:r>
            <a:r>
              <a:rPr kumimoji="0" lang="en-US" sz="3200" b="1" dirty="0" err="1">
                <a:solidFill>
                  <a:srgbClr val="000000"/>
                </a:solidFill>
              </a:rPr>
              <a:t>,1831</a:t>
            </a:r>
            <a:endParaRPr kumimoji="0" lang="en-US" sz="3600" u="sng" dirty="0">
              <a:solidFill>
                <a:srgbClr val="000000"/>
              </a:solidFill>
            </a:endParaRPr>
          </a:p>
          <a:p>
            <a:pPr>
              <a:spcBef>
                <a:spcPct val="0"/>
              </a:spcBef>
            </a:pPr>
            <a:endParaRPr kumimoji="0" lang="en-US" sz="2400" u="sng" dirty="0">
              <a:solidFill>
                <a:srgbClr val="000000"/>
              </a:solidFill>
            </a:endParaRPr>
          </a:p>
          <a:p>
            <a:pPr>
              <a:spcBef>
                <a:spcPct val="0"/>
              </a:spcBef>
            </a:pPr>
            <a:r>
              <a:rPr kumimoji="0" lang="en-US" sz="2800" b="1" dirty="0" smtClean="0">
                <a:solidFill>
                  <a:srgbClr val="FF0000"/>
                </a:solidFill>
                <a:latin typeface="Times New Roman" pitchFamily="18" charset="0"/>
                <a:cs typeface="Times New Roman" pitchFamily="18" charset="0"/>
              </a:rPr>
              <a:t>“My  </a:t>
            </a:r>
            <a:r>
              <a:rPr kumimoji="0" lang="en-US" sz="2800" b="1" dirty="0">
                <a:solidFill>
                  <a:srgbClr val="FF0000"/>
                </a:solidFill>
                <a:latin typeface="Times New Roman" pitchFamily="18" charset="0"/>
                <a:cs typeface="Times New Roman" pitchFamily="18" charset="0"/>
              </a:rPr>
              <a:t>repertory  was an alphabetical </a:t>
            </a:r>
            <a:endParaRPr kumimoji="0" lang="en-US" sz="2800" b="1" dirty="0" smtClean="0">
              <a:solidFill>
                <a:srgbClr val="FF0000"/>
              </a:solidFill>
              <a:latin typeface="Times New Roman" pitchFamily="18" charset="0"/>
              <a:cs typeface="Times New Roman" pitchFamily="18" charset="0"/>
            </a:endParaRPr>
          </a:p>
          <a:p>
            <a:pPr>
              <a:spcBef>
                <a:spcPct val="0"/>
              </a:spcBef>
            </a:pPr>
            <a:r>
              <a:rPr kumimoji="0" lang="en-US" sz="2800" b="1" dirty="0" smtClean="0">
                <a:solidFill>
                  <a:srgbClr val="FF0000"/>
                </a:solidFill>
                <a:latin typeface="Times New Roman" pitchFamily="18" charset="0"/>
                <a:cs typeface="Times New Roman" pitchFamily="18" charset="0"/>
              </a:rPr>
              <a:t>record</a:t>
            </a:r>
            <a:r>
              <a:rPr kumimoji="0" lang="en-US" sz="2800" b="1" dirty="0">
                <a:solidFill>
                  <a:srgbClr val="FF0000"/>
                </a:solidFill>
                <a:latin typeface="Times New Roman" pitchFamily="18" charset="0"/>
                <a:cs typeface="Times New Roman" pitchFamily="18" charset="0"/>
              </a:rPr>
              <a:t>,  </a:t>
            </a:r>
            <a:r>
              <a:rPr kumimoji="0" lang="en-US" sz="2800" b="1" dirty="0" smtClean="0">
                <a:solidFill>
                  <a:srgbClr val="FF0000"/>
                </a:solidFill>
                <a:latin typeface="Times New Roman" pitchFamily="18" charset="0"/>
                <a:cs typeface="Times New Roman" pitchFamily="18" charset="0"/>
              </a:rPr>
              <a:t>which </a:t>
            </a:r>
            <a:r>
              <a:rPr kumimoji="0" lang="en-US" sz="2800" b="1" dirty="0">
                <a:solidFill>
                  <a:srgbClr val="FF0000"/>
                </a:solidFill>
                <a:latin typeface="Times New Roman" pitchFamily="18" charset="0"/>
                <a:cs typeface="Times New Roman" pitchFamily="18" charset="0"/>
              </a:rPr>
              <a:t>could only be of great </a:t>
            </a:r>
            <a:endParaRPr kumimoji="0" lang="en-US" sz="2800" b="1" dirty="0" smtClean="0">
              <a:solidFill>
                <a:srgbClr val="FF0000"/>
              </a:solidFill>
              <a:latin typeface="Times New Roman" pitchFamily="18" charset="0"/>
              <a:cs typeface="Times New Roman" pitchFamily="18" charset="0"/>
            </a:endParaRPr>
          </a:p>
          <a:p>
            <a:pPr>
              <a:spcBef>
                <a:spcPct val="0"/>
              </a:spcBef>
            </a:pPr>
            <a:r>
              <a:rPr kumimoji="0" lang="en-US" sz="2800" b="1" dirty="0" smtClean="0">
                <a:solidFill>
                  <a:srgbClr val="FF0000"/>
                </a:solidFill>
                <a:latin typeface="Times New Roman" pitchFamily="18" charset="0"/>
                <a:cs typeface="Times New Roman" pitchFamily="18" charset="0"/>
              </a:rPr>
              <a:t>service </a:t>
            </a:r>
            <a:r>
              <a:rPr kumimoji="0" lang="en-US" sz="2800" b="1" dirty="0">
                <a:solidFill>
                  <a:srgbClr val="FF0000"/>
                </a:solidFill>
                <a:latin typeface="Times New Roman" pitchFamily="18" charset="0"/>
                <a:cs typeface="Times New Roman" pitchFamily="18" charset="0"/>
              </a:rPr>
              <a:t>in </a:t>
            </a:r>
            <a:r>
              <a:rPr kumimoji="0" lang="en-US" sz="2800" b="1" dirty="0" smtClean="0">
                <a:solidFill>
                  <a:srgbClr val="FF0000"/>
                </a:solidFill>
                <a:latin typeface="Times New Roman" pitchFamily="18" charset="0"/>
                <a:cs typeface="Times New Roman" pitchFamily="18" charset="0"/>
              </a:rPr>
              <a:t>looking </a:t>
            </a:r>
            <a:r>
              <a:rPr kumimoji="0" lang="en-US" sz="2800" b="1" dirty="0">
                <a:solidFill>
                  <a:srgbClr val="FF0000"/>
                </a:solidFill>
                <a:latin typeface="Times New Roman" pitchFamily="18" charset="0"/>
                <a:cs typeface="Times New Roman" pitchFamily="18" charset="0"/>
              </a:rPr>
              <a:t>up the necessary </a:t>
            </a:r>
            <a:endParaRPr kumimoji="0" lang="en-US" sz="2800" b="1" dirty="0" smtClean="0">
              <a:solidFill>
                <a:srgbClr val="FF0000"/>
              </a:solidFill>
              <a:latin typeface="Times New Roman" pitchFamily="18" charset="0"/>
              <a:cs typeface="Times New Roman" pitchFamily="18" charset="0"/>
            </a:endParaRPr>
          </a:p>
          <a:p>
            <a:pPr>
              <a:spcBef>
                <a:spcPct val="0"/>
              </a:spcBef>
            </a:pPr>
            <a:r>
              <a:rPr kumimoji="0" lang="en-US" sz="2800" b="1" dirty="0" smtClean="0">
                <a:solidFill>
                  <a:srgbClr val="FF0000"/>
                </a:solidFill>
                <a:latin typeface="Times New Roman" pitchFamily="18" charset="0"/>
                <a:cs typeface="Times New Roman" pitchFamily="18" charset="0"/>
              </a:rPr>
              <a:t>symptoms </a:t>
            </a:r>
            <a:r>
              <a:rPr kumimoji="0" lang="en-US" sz="2800" b="1" dirty="0">
                <a:solidFill>
                  <a:srgbClr val="FF0000"/>
                </a:solidFill>
                <a:latin typeface="Times New Roman" pitchFamily="18" charset="0"/>
                <a:cs typeface="Times New Roman" pitchFamily="18" charset="0"/>
              </a:rPr>
              <a:t>of </a:t>
            </a:r>
            <a:r>
              <a:rPr kumimoji="0" lang="en-US" sz="2800" b="1" dirty="0" smtClean="0">
                <a:solidFill>
                  <a:srgbClr val="FF0000"/>
                </a:solidFill>
                <a:latin typeface="Times New Roman" pitchFamily="18" charset="0"/>
                <a:cs typeface="Times New Roman" pitchFamily="18" charset="0"/>
              </a:rPr>
              <a:t>medicine</a:t>
            </a:r>
            <a:r>
              <a:rPr kumimoji="0" lang="en-US" sz="2800" b="1" dirty="0">
                <a:solidFill>
                  <a:srgbClr val="FF0000"/>
                </a:solidFill>
                <a:latin typeface="Times New Roman" pitchFamily="18" charset="0"/>
                <a:cs typeface="Times New Roman" pitchFamily="18" charset="0"/>
              </a:rPr>
              <a:t>,  if very </a:t>
            </a:r>
            <a:endParaRPr kumimoji="0" lang="en-US" sz="2800" b="1" dirty="0" smtClean="0">
              <a:solidFill>
                <a:srgbClr val="FF0000"/>
              </a:solidFill>
              <a:latin typeface="Times New Roman" pitchFamily="18" charset="0"/>
              <a:cs typeface="Times New Roman" pitchFamily="18" charset="0"/>
            </a:endParaRPr>
          </a:p>
          <a:p>
            <a:pPr>
              <a:spcBef>
                <a:spcPct val="0"/>
              </a:spcBef>
            </a:pPr>
            <a:r>
              <a:rPr kumimoji="0" lang="en-US" sz="2800" b="1" dirty="0" smtClean="0">
                <a:solidFill>
                  <a:srgbClr val="FF0000"/>
                </a:solidFill>
                <a:latin typeface="Times New Roman" pitchFamily="18" charset="0"/>
                <a:cs typeface="Times New Roman" pitchFamily="18" charset="0"/>
              </a:rPr>
              <a:t>complete</a:t>
            </a:r>
            <a:r>
              <a:rPr kumimoji="0" lang="en-US" sz="2800" b="1" dirty="0">
                <a:solidFill>
                  <a:srgbClr val="FF0000"/>
                </a:solidFill>
                <a:latin typeface="Times New Roman" pitchFamily="18" charset="0"/>
                <a:cs typeface="Times New Roman" pitchFamily="18" charset="0"/>
              </a:rPr>
              <a:t>, and this perfection</a:t>
            </a:r>
          </a:p>
          <a:p>
            <a:pPr>
              <a:spcBef>
                <a:spcPct val="0"/>
              </a:spcBef>
            </a:pPr>
            <a:r>
              <a:rPr kumimoji="0" lang="en-US" sz="2800" b="1" dirty="0">
                <a:solidFill>
                  <a:srgbClr val="FF0000"/>
                </a:solidFill>
                <a:latin typeface="Times New Roman" pitchFamily="18" charset="0"/>
                <a:cs typeface="Times New Roman" pitchFamily="18" charset="0"/>
              </a:rPr>
              <a:t>is not yet to be found in mine. </a:t>
            </a:r>
          </a:p>
          <a:p>
            <a:pPr>
              <a:spcBef>
                <a:spcPct val="0"/>
              </a:spcBef>
            </a:pPr>
            <a:r>
              <a:rPr kumimoji="0" lang="en-US" sz="2800" b="1" dirty="0">
                <a:solidFill>
                  <a:srgbClr val="FF0000"/>
                </a:solidFill>
                <a:latin typeface="Times New Roman" pitchFamily="18" charset="0"/>
                <a:cs typeface="Times New Roman" pitchFamily="18" charset="0"/>
              </a:rPr>
              <a:t>It is therefore not to be regretted </a:t>
            </a:r>
          </a:p>
          <a:p>
            <a:pPr>
              <a:spcBef>
                <a:spcPct val="0"/>
              </a:spcBef>
            </a:pPr>
            <a:r>
              <a:rPr kumimoji="0" lang="en-US" sz="2800" b="1" dirty="0">
                <a:solidFill>
                  <a:srgbClr val="FF0000"/>
                </a:solidFill>
                <a:latin typeface="Times New Roman" pitchFamily="18" charset="0"/>
                <a:cs typeface="Times New Roman" pitchFamily="18" charset="0"/>
              </a:rPr>
              <a:t>that it remains unpublished.  ”</a:t>
            </a:r>
            <a:endParaRPr kumimoji="0" lang="en-US" sz="2800" b="1" dirty="0">
              <a:solidFill>
                <a:srgbClr val="0000FF"/>
              </a:solidFill>
              <a:latin typeface="Times New Roman" pitchFamily="18" charset="0"/>
              <a:cs typeface="Times New Roman" pitchFamily="18" charset="0"/>
            </a:endParaRPr>
          </a:p>
          <a:p>
            <a:pPr>
              <a:spcBef>
                <a:spcPct val="0"/>
              </a:spcBef>
            </a:pPr>
            <a:endParaRPr kumimoji="0" lang="en-US" sz="1800" b="1" dirty="0">
              <a:solidFill>
                <a:srgbClr val="0000FF"/>
              </a:solidFill>
            </a:endParaRPr>
          </a:p>
          <a:p>
            <a:pPr>
              <a:spcBef>
                <a:spcPct val="0"/>
              </a:spcBef>
            </a:pPr>
            <a:r>
              <a:rPr kumimoji="0" lang="en-US" sz="2400" b="1" dirty="0">
                <a:latin typeface="Times New Roman" pitchFamily="18" charset="0"/>
                <a:cs typeface="Times New Roman" pitchFamily="18" charset="0"/>
              </a:rPr>
              <a:t>Life History Of Hahnemann ,   </a:t>
            </a:r>
            <a:endParaRPr kumimoji="0" lang="en-US" sz="2400" b="1" dirty="0" smtClean="0">
              <a:latin typeface="Times New Roman" pitchFamily="18" charset="0"/>
              <a:cs typeface="Times New Roman" pitchFamily="18" charset="0"/>
            </a:endParaRPr>
          </a:p>
          <a:p>
            <a:pPr>
              <a:spcBef>
                <a:spcPct val="0"/>
              </a:spcBef>
            </a:pPr>
            <a:r>
              <a:rPr kumimoji="0" lang="en-US" sz="2400" b="1" dirty="0" smtClean="0">
                <a:latin typeface="Times New Roman" pitchFamily="18" charset="0"/>
                <a:cs typeface="Times New Roman" pitchFamily="18" charset="0"/>
              </a:rPr>
              <a:t>Richard </a:t>
            </a:r>
            <a:r>
              <a:rPr kumimoji="0" lang="en-US" sz="2400" b="1" dirty="0" err="1">
                <a:latin typeface="Times New Roman" pitchFamily="18" charset="0"/>
                <a:cs typeface="Times New Roman" pitchFamily="18" charset="0"/>
              </a:rPr>
              <a:t>Haehl</a:t>
            </a:r>
            <a:r>
              <a:rPr kumimoji="0" lang="en-US" sz="2400" b="1" dirty="0">
                <a:latin typeface="Times New Roman" pitchFamily="18" charset="0"/>
                <a:cs typeface="Times New Roman" pitchFamily="18" charset="0"/>
              </a:rPr>
              <a:t> ,  M.D. ,   	</a:t>
            </a:r>
          </a:p>
          <a:p>
            <a:pPr>
              <a:spcBef>
                <a:spcPct val="0"/>
              </a:spcBef>
            </a:pPr>
            <a:r>
              <a:rPr kumimoji="0" lang="en-US" sz="2400" b="1" dirty="0">
                <a:latin typeface="Times New Roman" pitchFamily="18" charset="0"/>
                <a:cs typeface="Times New Roman" pitchFamily="18" charset="0"/>
              </a:rPr>
              <a:t>Vol.-II , pg. no - 263 ,  supplement - 124.</a:t>
            </a:r>
          </a:p>
          <a:p>
            <a:pPr>
              <a:spcBef>
                <a:spcPct val="0"/>
              </a:spcBef>
            </a:pPr>
            <a:endParaRPr kumimoji="0" lang="en-US" sz="2800" b="1" dirty="0"/>
          </a:p>
        </p:txBody>
      </p:sp>
      <p:sp>
        <p:nvSpPr>
          <p:cNvPr id="31747" name="Rectangle 3"/>
          <p:cNvSpPr>
            <a:spLocks noChangeArrowheads="1"/>
          </p:cNvSpPr>
          <p:nvPr/>
        </p:nvSpPr>
        <p:spPr bwMode="auto">
          <a:xfrm>
            <a:off x="285720" y="214290"/>
            <a:ext cx="6781800" cy="609600"/>
          </a:xfrm>
          <a:prstGeom prst="rect">
            <a:avLst/>
          </a:prstGeom>
          <a:noFill/>
          <a:ln w="12700">
            <a:noFill/>
            <a:miter lim="800000"/>
            <a:headEnd/>
            <a:tailEnd/>
          </a:ln>
        </p:spPr>
        <p:txBody>
          <a:bodyPr wrap="none" anchor="ctr"/>
          <a:lstStyle/>
          <a:p>
            <a:pPr>
              <a:spcBef>
                <a:spcPct val="0"/>
              </a:spcBef>
            </a:pPr>
            <a:r>
              <a:rPr kumimoji="0" lang="en-US" sz="3200" b="1" u="sng" dirty="0">
                <a:solidFill>
                  <a:srgbClr val="660033"/>
                </a:solidFill>
                <a:latin typeface="Times New Roman" pitchFamily="18" charset="0"/>
                <a:cs typeface="Times New Roman" pitchFamily="18" charset="0"/>
              </a:rPr>
              <a:t>Hahnemann </a:t>
            </a:r>
            <a:r>
              <a:rPr kumimoji="0" lang="en-US" sz="3200" b="1" u="sng" dirty="0" smtClean="0">
                <a:solidFill>
                  <a:srgbClr val="660033"/>
                </a:solidFill>
                <a:latin typeface="Times New Roman" pitchFamily="18" charset="0"/>
                <a:cs typeface="Times New Roman" pitchFamily="18" charset="0"/>
              </a:rPr>
              <a:t>words (</a:t>
            </a:r>
            <a:r>
              <a:rPr kumimoji="0" lang="en-US" sz="3200" b="1" u="sng" dirty="0" err="1" smtClean="0">
                <a:solidFill>
                  <a:srgbClr val="660033"/>
                </a:solidFill>
                <a:latin typeface="Times New Roman" pitchFamily="18" charset="0"/>
                <a:cs typeface="Times New Roman" pitchFamily="18" charset="0"/>
              </a:rPr>
              <a:t>contd</a:t>
            </a:r>
            <a:r>
              <a:rPr lang="en-US" sz="3200" b="1" u="sng" dirty="0" smtClean="0">
                <a:solidFill>
                  <a:srgbClr val="660033"/>
                </a:solidFill>
                <a:latin typeface="Times New Roman" pitchFamily="18" charset="0"/>
                <a:cs typeface="Times New Roman" pitchFamily="18" charset="0"/>
              </a:rPr>
              <a:t>…</a:t>
            </a:r>
            <a:r>
              <a:rPr kumimoji="0" lang="en-US" sz="3200" b="1" u="sng" dirty="0" smtClean="0">
                <a:solidFill>
                  <a:srgbClr val="660033"/>
                </a:solidFill>
                <a:latin typeface="Times New Roman" pitchFamily="18" charset="0"/>
                <a:cs typeface="Times New Roman" pitchFamily="18" charset="0"/>
              </a:rPr>
              <a:t>)</a:t>
            </a:r>
            <a:endParaRPr kumimoji="0" lang="en-US" sz="3200" dirty="0">
              <a:solidFill>
                <a:srgbClr val="660033"/>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IN" smtClean="0"/>
              <a:t>SARADA KRISHNA HOMOEOPATHIC MEDICAL COLLEGE, DEPT OF REPERTORY</a:t>
            </a:r>
            <a:endParaRPr lang="en-US"/>
          </a:p>
        </p:txBody>
      </p:sp>
      <p:pic>
        <p:nvPicPr>
          <p:cNvPr id="2050" name="Picture 2" descr="C:\Users\Fretty\Downloads\download.jpg"/>
          <p:cNvPicPr>
            <a:picLocks noChangeAspect="1" noChangeArrowheads="1"/>
          </p:cNvPicPr>
          <p:nvPr/>
        </p:nvPicPr>
        <p:blipFill>
          <a:blip r:embed="rId2"/>
          <a:srcRect/>
          <a:stretch>
            <a:fillRect/>
          </a:stretch>
        </p:blipFill>
        <p:spPr bwMode="auto">
          <a:xfrm>
            <a:off x="6357950" y="1285860"/>
            <a:ext cx="2442719" cy="3786214"/>
          </a:xfrm>
          <a:prstGeom prst="rect">
            <a:avLst/>
          </a:prstGeom>
          <a:noFill/>
        </p:spPr>
      </p:pic>
    </p:spTree>
  </p:cSld>
  <p:clrMapOvr>
    <a:masterClrMapping/>
  </p:clrMapOvr>
  <p:transition advClick="0" advTm="5000">
    <p:push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931</Words>
  <Application>Microsoft Office PowerPoint</Application>
  <PresentationFormat>On-screen Show (4:3)</PresentationFormat>
  <Paragraphs>164</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Bell MT</vt:lpstr>
      <vt:lpstr>Calibri</vt:lpstr>
      <vt:lpstr>Impact</vt:lpstr>
      <vt:lpstr>Monotype Sorts</vt:lpstr>
      <vt:lpstr>Times New Roman</vt:lpstr>
      <vt:lpstr>Office Theme</vt:lpstr>
      <vt:lpstr>HISTORY &amp; EVOLUTION  OF  REPERTORY</vt:lpstr>
      <vt:lpstr>History &amp;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 OF THE CONCEPT OF REPERTORIZATION </vt:lpstr>
      <vt:lpstr>PowerPoint Presentation</vt:lpstr>
      <vt:lpstr>PowerPoint Presentation</vt:lpstr>
      <vt:lpstr>PowerPoint Presentation</vt:lpstr>
      <vt:lpstr>PowerPoint Presentation</vt:lpstr>
      <vt:lpstr> BOENNINGHAUSEN’S ERA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dc:creator>
  <cp:lastModifiedBy>Admin</cp:lastModifiedBy>
  <cp:revision>34</cp:revision>
  <dcterms:created xsi:type="dcterms:W3CDTF">2006-08-16T00:00:00Z</dcterms:created>
  <dcterms:modified xsi:type="dcterms:W3CDTF">2019-12-28T07:02:57Z</dcterms:modified>
</cp:coreProperties>
</file>